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90" r:id="rId3"/>
    <p:sldId id="291" r:id="rId4"/>
    <p:sldId id="281" r:id="rId5"/>
    <p:sldId id="289" r:id="rId6"/>
    <p:sldId id="288" r:id="rId7"/>
    <p:sldId id="282" r:id="rId8"/>
    <p:sldId id="297" r:id="rId9"/>
    <p:sldId id="292" r:id="rId10"/>
    <p:sldId id="278" r:id="rId11"/>
    <p:sldId id="280" r:id="rId12"/>
    <p:sldId id="298" r:id="rId13"/>
    <p:sldId id="293" r:id="rId14"/>
    <p:sldId id="271" r:id="rId15"/>
    <p:sldId id="287" r:id="rId16"/>
    <p:sldId id="294" r:id="rId17"/>
    <p:sldId id="283" r:id="rId18"/>
    <p:sldId id="296" r:id="rId19"/>
    <p:sldId id="295" r:id="rId20"/>
    <p:sldId id="274" r:id="rId21"/>
    <p:sldId id="284" r:id="rId22"/>
    <p:sldId id="276" r:id="rId23"/>
    <p:sldId id="273" r:id="rId24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989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9747760-D31C-4CC8-A92D-75CAE90E051F}" type="datetimeFigureOut">
              <a:rPr lang="en-US"/>
              <a:pPr>
                <a:defRPr/>
              </a:pPr>
              <a:t>7/4/2017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16F66449-3F3E-49F3-A834-B0BDC5F368F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244299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4D04878-C389-4EB1-A3AE-98780DC0347D}" type="slidenum">
              <a:rPr lang="en-US" altLang="ru-RU" smtClean="0">
                <a:latin typeface="Calibri" pitchFamily="34" charset="0"/>
              </a:rPr>
              <a:pPr/>
              <a:t>1</a:t>
            </a:fld>
            <a:endParaRPr lang="en-US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02BECB1B-0E17-44C7-BD6D-4344961ADE2E}" type="slidenum">
              <a:rPr lang="en-US" altLang="ru-RU" smtClean="0">
                <a:latin typeface="Calibri" pitchFamily="34" charset="0"/>
              </a:rPr>
              <a:pPr/>
              <a:t>10</a:t>
            </a:fld>
            <a:endParaRPr lang="en-US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9E8AA40-47C3-449B-9278-EA4726C415D9}" type="slidenum">
              <a:rPr lang="en-US" altLang="ru-RU" smtClean="0">
                <a:latin typeface="Calibri" pitchFamily="34" charset="0"/>
              </a:rPr>
              <a:pPr/>
              <a:t>11</a:t>
            </a:fld>
            <a:endParaRPr lang="en-US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68F7116-6E1F-4759-A7CF-FA9FC726BE58}" type="slidenum">
              <a:rPr lang="en-US" altLang="ru-RU" smtClean="0">
                <a:latin typeface="Calibri" pitchFamily="34" charset="0"/>
              </a:rPr>
              <a:pPr/>
              <a:t>12</a:t>
            </a:fld>
            <a:endParaRPr lang="en-US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DC2B078-BB55-4820-92D5-6C9CEE6CA574}" type="slidenum">
              <a:rPr lang="en-US" altLang="ru-RU" smtClean="0">
                <a:latin typeface="Calibri" pitchFamily="34" charset="0"/>
              </a:rPr>
              <a:pPr/>
              <a:t>13</a:t>
            </a:fld>
            <a:endParaRPr lang="en-US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B7AD49B-22ED-4254-8F3B-F8A03120EFF7}" type="slidenum">
              <a:rPr lang="en-US" altLang="ru-RU" smtClean="0">
                <a:latin typeface="Calibri" pitchFamily="34" charset="0"/>
              </a:rPr>
              <a:pPr/>
              <a:t>14</a:t>
            </a:fld>
            <a:endParaRPr lang="en-US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36CA735-A330-412E-9190-D3F5DA642941}" type="slidenum">
              <a:rPr lang="en-US" altLang="ru-RU" smtClean="0">
                <a:latin typeface="Calibri" pitchFamily="34" charset="0"/>
              </a:rPr>
              <a:pPr/>
              <a:t>15</a:t>
            </a:fld>
            <a:endParaRPr lang="en-US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555AA2E-F00C-433C-BE56-E64029BE258C}" type="slidenum">
              <a:rPr lang="en-US" altLang="ru-RU" smtClean="0">
                <a:latin typeface="Calibri" pitchFamily="34" charset="0"/>
              </a:rPr>
              <a:pPr/>
              <a:t>16</a:t>
            </a:fld>
            <a:endParaRPr lang="en-US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44A376DF-4ABB-4910-8090-6A4573A40AD1}" type="slidenum">
              <a:rPr lang="en-US" altLang="ru-RU" smtClean="0">
                <a:latin typeface="Calibri" pitchFamily="34" charset="0"/>
              </a:rPr>
              <a:pPr/>
              <a:t>17</a:t>
            </a:fld>
            <a:endParaRPr lang="en-US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9B1FA19-8AD3-4ED5-BA2F-89887E9EB9A3}" type="slidenum">
              <a:rPr lang="en-US" altLang="ru-RU" smtClean="0">
                <a:latin typeface="Calibri" pitchFamily="34" charset="0"/>
              </a:rPr>
              <a:pPr/>
              <a:t>18</a:t>
            </a:fld>
            <a:endParaRPr lang="en-US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21E221B-DEF8-47E0-85DA-59E22FA0EBB9}" type="slidenum">
              <a:rPr lang="en-US" altLang="ru-RU" smtClean="0">
                <a:latin typeface="Calibri" pitchFamily="34" charset="0"/>
              </a:rPr>
              <a:pPr/>
              <a:t>19</a:t>
            </a:fld>
            <a:endParaRPr lang="en-US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4D66913-0FAE-4320-A822-3E81DA3070E4}" type="slidenum">
              <a:rPr lang="en-US" altLang="ru-RU" smtClean="0">
                <a:latin typeface="Calibri" pitchFamily="34" charset="0"/>
              </a:rPr>
              <a:pPr/>
              <a:t>2</a:t>
            </a:fld>
            <a:endParaRPr lang="en-US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1EB550E-183F-4850-B8D6-80AAFD5E15CC}" type="slidenum">
              <a:rPr lang="en-US" altLang="ru-RU" smtClean="0">
                <a:latin typeface="Calibri" pitchFamily="34" charset="0"/>
              </a:rPr>
              <a:pPr/>
              <a:t>23</a:t>
            </a:fld>
            <a:endParaRPr lang="en-US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8A5FC71-AD6C-4E3B-9CC2-41AD63F82A3F}" type="slidenum">
              <a:rPr lang="en-US" altLang="ru-RU" smtClean="0">
                <a:latin typeface="Calibri" pitchFamily="34" charset="0"/>
              </a:rPr>
              <a:pPr/>
              <a:t>3</a:t>
            </a:fld>
            <a:endParaRPr lang="en-US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635FF2ED-AF73-4085-B152-38185BA84C61}" type="slidenum">
              <a:rPr lang="en-US" altLang="ru-RU" smtClean="0">
                <a:latin typeface="Calibri" pitchFamily="34" charset="0"/>
              </a:rPr>
              <a:pPr/>
              <a:t>4</a:t>
            </a:fld>
            <a:endParaRPr lang="en-US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9FAA06D-A114-492F-9164-1A4CDC64D8C0}" type="slidenum">
              <a:rPr lang="en-US" altLang="ru-RU" smtClean="0">
                <a:latin typeface="Calibri" pitchFamily="34" charset="0"/>
              </a:rPr>
              <a:pPr/>
              <a:t>5</a:t>
            </a:fld>
            <a:endParaRPr lang="en-US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7404DBA-66EB-43B9-8753-8E0AB18797ED}" type="slidenum">
              <a:rPr lang="en-US" altLang="ru-RU" smtClean="0">
                <a:latin typeface="Calibri" pitchFamily="34" charset="0"/>
              </a:rPr>
              <a:pPr/>
              <a:t>6</a:t>
            </a:fld>
            <a:endParaRPr lang="en-US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9839BF8-A1F4-4F96-89C1-C804034DC250}" type="slidenum">
              <a:rPr lang="en-US" altLang="ru-RU" smtClean="0">
                <a:latin typeface="Calibri" pitchFamily="34" charset="0"/>
              </a:rPr>
              <a:pPr/>
              <a:t>7</a:t>
            </a:fld>
            <a:endParaRPr lang="en-US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02C9286D-B620-4F93-AA27-24BC5AF60012}" type="slidenum">
              <a:rPr lang="en-US" altLang="ru-RU" smtClean="0">
                <a:latin typeface="Calibri" pitchFamily="34" charset="0"/>
              </a:rPr>
              <a:pPr/>
              <a:t>8</a:t>
            </a:fld>
            <a:endParaRPr lang="en-US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B7472E7-74D8-4BC0-B14A-46265A1ECDE9}" type="slidenum">
              <a:rPr lang="en-US" altLang="ru-RU" smtClean="0">
                <a:latin typeface="Calibri" pitchFamily="34" charset="0"/>
              </a:rPr>
              <a:pPr/>
              <a:t>9</a:t>
            </a:fld>
            <a:endParaRPr lang="en-US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1A98FA-19AB-4695-91B9-A49E0D4E66B3}" type="datetime1">
              <a:rPr lang="en-US"/>
              <a:pPr>
                <a:defRPr/>
              </a:pPr>
              <a:t>7/4/2017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C8F3B-5E4E-4A8C-BE0A-A8F169BAF1F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56553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AC91F-397A-4E72-860D-909284FCE2FE}" type="datetime1">
              <a:rPr lang="en-US"/>
              <a:pPr>
                <a:defRPr/>
              </a:pPr>
              <a:t>7/4/2017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9C8F2-F910-47E8-A01A-EBC4FB372B7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46313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0A0C0-4AF8-43D1-9E6F-7CBCD1880D85}" type="datetime1">
              <a:rPr lang="en-US"/>
              <a:pPr>
                <a:defRPr/>
              </a:pPr>
              <a:t>7/4/2017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9DFFA-5E37-4A0E-BA52-3FB7A6FC6A1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53557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5266E-8C70-440B-BDDE-9DD2D6A896FC}" type="datetime1">
              <a:rPr lang="en-US"/>
              <a:pPr>
                <a:defRPr/>
              </a:pPr>
              <a:t>7/4/2017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793F3-3606-463A-A4FE-070FAAFC937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77723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5B354-C3CB-4F07-80F7-2088CBD3E7CD}" type="datetime1">
              <a:rPr lang="en-US"/>
              <a:pPr>
                <a:defRPr/>
              </a:pPr>
              <a:t>7/4/2017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C5F0C-5118-4D77-8D8A-73E968AE932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16664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9B527-441A-45E8-85A2-73677C9D4D5A}" type="datetime1">
              <a:rPr lang="en-US"/>
              <a:pPr>
                <a:defRPr/>
              </a:pPr>
              <a:t>7/4/2017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0EA56-8256-4641-B6E2-4DF85E60EE2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16323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B9041-350C-457F-92E4-7E5C2F06045B}" type="datetime1">
              <a:rPr lang="en-US"/>
              <a:pPr>
                <a:defRPr/>
              </a:pPr>
              <a:t>7/4/2017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49392-91AF-45E1-AC45-6BE49978FF1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07422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F9E71-C023-4B29-8BCF-A71829D672A5}" type="datetime1">
              <a:rPr lang="en-US"/>
              <a:pPr>
                <a:defRPr/>
              </a:pPr>
              <a:t>7/4/2017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C68CE-E317-49FA-88E9-72EB67B1019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30282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1D499-D855-4BD5-8DDE-AA47842CBBB8}" type="datetime1">
              <a:rPr lang="en-US"/>
              <a:pPr>
                <a:defRPr/>
              </a:pPr>
              <a:t>7/4/2017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E9990-E960-4599-BAAC-9E51230F848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21960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731A7-7FA7-4215-9676-0CFD5FA2C90E}" type="datetime1">
              <a:rPr lang="en-US"/>
              <a:pPr>
                <a:defRPr/>
              </a:pPr>
              <a:t>7/4/2017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1F44B-8026-4D38-A3AA-496D7B8381C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24637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63FF0-5B2F-4D90-8895-917D9F0C417B}" type="datetime1">
              <a:rPr lang="en-US"/>
              <a:pPr>
                <a:defRPr/>
              </a:pPr>
              <a:t>7/4/2017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B0FA0D-ED73-49FF-AC04-3924F335196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38050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35F6048-BA43-4B9A-AE50-0B0020C80153}" type="datetime1">
              <a:rPr lang="en-US"/>
              <a:pPr>
                <a:defRPr/>
              </a:pPr>
              <a:t>7/4/2017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A7753FB3-7737-41C2-8B64-4D7E8868074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29.jpeg"/><Relationship Id="rId18" Type="http://schemas.openxmlformats.org/officeDocument/2006/relationships/image" Target="../media/image34.jpe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5.jpeg"/><Relationship Id="rId12" Type="http://schemas.openxmlformats.org/officeDocument/2006/relationships/image" Target="../media/image28.png"/><Relationship Id="rId17" Type="http://schemas.openxmlformats.org/officeDocument/2006/relationships/image" Target="../media/image33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2.png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jpeg"/><Relationship Id="rId11" Type="http://schemas.openxmlformats.org/officeDocument/2006/relationships/image" Target="../media/image27.png"/><Relationship Id="rId5" Type="http://schemas.openxmlformats.org/officeDocument/2006/relationships/image" Target="../media/image2.png"/><Relationship Id="rId15" Type="http://schemas.openxmlformats.org/officeDocument/2006/relationships/image" Target="../media/image31.jpe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1.jpeg"/><Relationship Id="rId9" Type="http://schemas.openxmlformats.org/officeDocument/2006/relationships/image" Target="../media/image24.emf"/><Relationship Id="rId1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em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0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42.emf"/><Relationship Id="rId4" Type="http://schemas.openxmlformats.org/officeDocument/2006/relationships/oleObject" Target="../embeddings/oleObject8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10" Type="http://schemas.openxmlformats.org/officeDocument/2006/relationships/image" Target="../media/image6.emf"/><Relationship Id="rId4" Type="http://schemas.openxmlformats.org/officeDocument/2006/relationships/image" Target="../media/image1.jpeg"/><Relationship Id="rId9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13.emf"/><Relationship Id="rId4" Type="http://schemas.openxmlformats.org/officeDocument/2006/relationships/image" Target="../media/image2.png"/><Relationship Id="rId9" Type="http://schemas.openxmlformats.org/officeDocument/2006/relationships/image" Target="../media/image12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jpeg"/><Relationship Id="rId11" Type="http://schemas.openxmlformats.org/officeDocument/2006/relationships/image" Target="../media/image15.emf"/><Relationship Id="rId5" Type="http://schemas.openxmlformats.org/officeDocument/2006/relationships/image" Target="../media/image2.pn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1.jpeg"/><Relationship Id="rId9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tep_summer01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10"/>
          <p:cNvSpPr>
            <a:spLocks noChangeArrowheads="1"/>
          </p:cNvSpPr>
          <p:nvPr/>
        </p:nvSpPr>
        <p:spPr bwMode="auto">
          <a:xfrm>
            <a:off x="5638800" y="6611938"/>
            <a:ext cx="3505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800000"/>
                </a:solidFill>
              </a:rPr>
              <a:t>Ученый совет 30 мая 2017г</a:t>
            </a:r>
            <a:endParaRPr lang="en-US" altLang="ru-RU" sz="1000">
              <a:latin typeface="Arial Rounded MT Bold" pitchFamily="34" charset="0"/>
            </a:endParaRPr>
          </a:p>
        </p:txBody>
      </p:sp>
      <p:sp>
        <p:nvSpPr>
          <p:cNvPr id="2052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6CF0F71-1EE9-479B-94DD-99BC424E5874}" type="slidenum">
              <a:rPr lang="en-US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ru-RU" sz="1200" smtClean="0">
              <a:solidFill>
                <a:srgbClr val="898989"/>
              </a:solidFill>
            </a:endParaRPr>
          </a:p>
        </p:txBody>
      </p:sp>
      <p:pic>
        <p:nvPicPr>
          <p:cNvPr id="2053" name="Picture 14" descr="KurchatovLogo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800" y="34925"/>
            <a:ext cx="5842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5" descr="coa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7318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le 17"/>
          <p:cNvSpPr>
            <a:spLocks noGrp="1"/>
          </p:cNvSpPr>
          <p:nvPr>
            <p:ph type="ctrTitle"/>
          </p:nvPr>
        </p:nvSpPr>
        <p:spPr>
          <a:xfrm>
            <a:off x="190500" y="2057400"/>
            <a:ext cx="8763000" cy="205740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Развитие ускорительного направления. 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Задачи и возможности. </a:t>
            </a:r>
            <a:endParaRPr 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56" name="Прямоугольник 1"/>
          <p:cNvSpPr>
            <a:spLocks noChangeArrowheads="1"/>
          </p:cNvSpPr>
          <p:nvPr/>
        </p:nvSpPr>
        <p:spPr bwMode="auto">
          <a:xfrm>
            <a:off x="762000" y="85725"/>
            <a:ext cx="76962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Arial" charset="0"/>
              </a:rPr>
              <a:t>Федеральное государственное бюджетное учреждение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Arial" charset="0"/>
              </a:rPr>
              <a:t>«Институт теоретической и экспериментальной физики имени А.И. Алиханова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Arial" charset="0"/>
              </a:rPr>
              <a:t>Национального исследовательского центра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Arial" charset="0"/>
              </a:rPr>
              <a:t>«Курчатовский институт»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tep_summer01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10"/>
          <p:cNvSpPr>
            <a:spLocks noChangeArrowheads="1"/>
          </p:cNvSpPr>
          <p:nvPr/>
        </p:nvSpPr>
        <p:spPr bwMode="auto">
          <a:xfrm>
            <a:off x="5638800" y="6611938"/>
            <a:ext cx="3505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800000"/>
                </a:solidFill>
              </a:rPr>
              <a:t>Ученый совет 30 мая 2017г</a:t>
            </a:r>
            <a:endParaRPr lang="en-US" altLang="ru-RU" sz="1000">
              <a:latin typeface="Arial Rounded MT Bold" pitchFamily="34" charset="0"/>
            </a:endParaRPr>
          </a:p>
        </p:txBody>
      </p:sp>
      <p:sp>
        <p:nvSpPr>
          <p:cNvPr id="11268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7C17A2A-30D8-4508-9FA4-48E21B50098E}" type="slidenum">
              <a:rPr lang="en-US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ru-RU" sz="1200" smtClean="0">
              <a:solidFill>
                <a:srgbClr val="898989"/>
              </a:solidFill>
            </a:endParaRPr>
          </a:p>
        </p:txBody>
      </p:sp>
      <p:pic>
        <p:nvPicPr>
          <p:cNvPr id="11269" name="Picture 14" descr="KurchatovLogo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800" y="34925"/>
            <a:ext cx="5842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5" descr="coa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7318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71" name="Group 23"/>
          <p:cNvGrpSpPr>
            <a:grpSpLocks/>
          </p:cNvGrpSpPr>
          <p:nvPr/>
        </p:nvGrpSpPr>
        <p:grpSpPr bwMode="auto">
          <a:xfrm>
            <a:off x="4724400" y="4972050"/>
            <a:ext cx="4419600" cy="1200150"/>
            <a:chOff x="4572000" y="1573927"/>
            <a:chExt cx="4419600" cy="1200329"/>
          </a:xfrm>
        </p:grpSpPr>
        <p:sp>
          <p:nvSpPr>
            <p:cNvPr id="20" name="Rounded Rectangle 19"/>
            <p:cNvSpPr/>
            <p:nvPr/>
          </p:nvSpPr>
          <p:spPr>
            <a:xfrm>
              <a:off x="4648200" y="1602506"/>
              <a:ext cx="4267200" cy="114317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279" name="Text Box 3"/>
            <p:cNvSpPr txBox="1">
              <a:spLocks noChangeArrowheads="1"/>
            </p:cNvSpPr>
            <p:nvPr/>
          </p:nvSpPr>
          <p:spPr bwMode="auto">
            <a:xfrm>
              <a:off x="4572000" y="1573927"/>
              <a:ext cx="4419600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800" b="1">
                  <a:latin typeface="Times New Roman" pitchFamily="18" charset="0"/>
                </a:rPr>
                <a:t>Ускоритель ТИПр-1 в связке  с ТАЗМ –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800" b="1">
                  <a:latin typeface="Times New Roman" pitchFamily="18" charset="0"/>
                </a:rPr>
                <a:t> уникальный инструмент для имитационных экспериментов на тяжелых ионах</a:t>
              </a:r>
            </a:p>
          </p:txBody>
        </p:sp>
      </p:grpSp>
      <p:sp>
        <p:nvSpPr>
          <p:cNvPr id="11272" name="Text Box 4"/>
          <p:cNvSpPr txBox="1">
            <a:spLocks noChangeArrowheads="1"/>
          </p:cNvSpPr>
          <p:nvPr/>
        </p:nvSpPr>
        <p:spPr bwMode="auto">
          <a:xfrm>
            <a:off x="762000" y="0"/>
            <a:ext cx="76962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ru-RU" altLang="ru-RU" sz="4800" b="1">
                <a:solidFill>
                  <a:schemeClr val="accent2"/>
                </a:solidFill>
                <a:latin typeface="Times New Roman" pitchFamily="18" charset="0"/>
              </a:rPr>
              <a:t>Материаловедение</a:t>
            </a:r>
            <a:r>
              <a:rPr lang="ru-RU" altLang="ru-RU" sz="480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ru-RU" altLang="ru-RU" sz="2000">
                <a:solidFill>
                  <a:schemeClr val="accent2"/>
                </a:solidFill>
                <a:latin typeface="Times New Roman" pitchFamily="18" charset="0"/>
              </a:rPr>
              <a:t/>
            </a:r>
            <a:br>
              <a:rPr lang="ru-RU" altLang="ru-RU" sz="2000">
                <a:solidFill>
                  <a:schemeClr val="accent2"/>
                </a:solidFill>
                <a:latin typeface="Times New Roman" pitchFamily="18" charset="0"/>
              </a:rPr>
            </a:br>
            <a:r>
              <a:rPr lang="ru-RU" altLang="ru-RU" sz="2000">
                <a:latin typeface="Times New Roman" pitchFamily="18" charset="0"/>
              </a:rPr>
              <a:t>имитационные эксперименты по изучению радиационной стойкости.</a:t>
            </a:r>
          </a:p>
        </p:txBody>
      </p:sp>
      <p:pic>
        <p:nvPicPr>
          <p:cNvPr id="11273" name="Содержимое 4" descr="Безымянный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1828800"/>
            <a:ext cx="4125912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Заголовок 5"/>
          <p:cNvSpPr txBox="1">
            <a:spLocks/>
          </p:cNvSpPr>
          <p:nvPr/>
        </p:nvSpPr>
        <p:spPr bwMode="auto">
          <a:xfrm>
            <a:off x="4724400" y="1420813"/>
            <a:ext cx="3971925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17463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b="1" kern="0" dirty="0" err="1">
                <a:latin typeface="Arial" pitchFamily="34" charset="0"/>
                <a:cs typeface="Arial" pitchFamily="34" charset="0"/>
              </a:rPr>
              <a:t>Томографический</a:t>
            </a:r>
            <a:r>
              <a:rPr lang="ru-RU" b="1" kern="0" dirty="0">
                <a:latin typeface="Arial" pitchFamily="34" charset="0"/>
                <a:cs typeface="Arial" pitchFamily="34" charset="0"/>
              </a:rPr>
              <a:t> атомно-зондовый микроскоп</a:t>
            </a:r>
          </a:p>
        </p:txBody>
      </p:sp>
      <p:pic>
        <p:nvPicPr>
          <p:cNvPr id="11275" name="Рисунок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2109788"/>
            <a:ext cx="4149725" cy="306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6" name="TextBox 4"/>
          <p:cNvSpPr txBox="1">
            <a:spLocks noChangeArrowheads="1"/>
          </p:cNvSpPr>
          <p:nvPr/>
        </p:nvSpPr>
        <p:spPr bwMode="auto">
          <a:xfrm>
            <a:off x="215900" y="5214938"/>
            <a:ext cx="42799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b="1" i="1">
                <a:latin typeface="Arial" charset="0"/>
              </a:rPr>
              <a:t>Характерные атомные карты стали ODS Eurofer: </a:t>
            </a:r>
            <a:r>
              <a:rPr lang="en-GB" altLang="ru-RU" sz="1400" b="1" i="1">
                <a:latin typeface="Arial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b="1" i="1">
                <a:latin typeface="Arial" charset="0"/>
              </a:rPr>
              <a:t>А) в исходном состоянии, </a:t>
            </a:r>
            <a:endParaRPr lang="en-GB" altLang="ru-RU" sz="1400" b="1" i="1">
              <a:latin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b="1" i="1">
                <a:latin typeface="Arial" charset="0"/>
              </a:rPr>
              <a:t>Б) после облучения ионами Fe до флюенса 5.9 × 10</a:t>
            </a:r>
            <a:r>
              <a:rPr lang="ru-RU" altLang="ru-RU" sz="1400" b="1" i="1" baseline="30000">
                <a:latin typeface="Arial" charset="0"/>
              </a:rPr>
              <a:t>15</a:t>
            </a:r>
            <a:r>
              <a:rPr lang="ru-RU" altLang="ru-RU" sz="1400" b="1" i="1">
                <a:latin typeface="Arial" charset="0"/>
              </a:rPr>
              <a:t> частиц/см</a:t>
            </a:r>
            <a:r>
              <a:rPr lang="ru-RU" altLang="ru-RU" sz="1400" b="1" i="1" baseline="30000">
                <a:latin typeface="Arial" charset="0"/>
              </a:rPr>
              <a:t>2</a:t>
            </a:r>
            <a:endParaRPr lang="ru-RU" altLang="ru-RU" sz="1400" b="1">
              <a:latin typeface="Arial" charset="0"/>
            </a:endParaRPr>
          </a:p>
        </p:txBody>
      </p:sp>
      <p:sp>
        <p:nvSpPr>
          <p:cNvPr id="11277" name="TextBox 1"/>
          <p:cNvSpPr txBox="1">
            <a:spLocks noChangeArrowheads="1"/>
          </p:cNvSpPr>
          <p:nvPr/>
        </p:nvSpPr>
        <p:spPr bwMode="auto">
          <a:xfrm>
            <a:off x="319088" y="1371600"/>
            <a:ext cx="4073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Arial" charset="0"/>
              </a:rPr>
              <a:t>Исследования на томографическом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Arial" charset="0"/>
              </a:rPr>
              <a:t>атомно-зондовом микроскопе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tep_summer01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10"/>
          <p:cNvSpPr>
            <a:spLocks noChangeArrowheads="1"/>
          </p:cNvSpPr>
          <p:nvPr/>
        </p:nvSpPr>
        <p:spPr bwMode="auto">
          <a:xfrm>
            <a:off x="5638800" y="6611938"/>
            <a:ext cx="3505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800000"/>
                </a:solidFill>
              </a:rPr>
              <a:t>Ученый совет 30 мая 2017г</a:t>
            </a:r>
            <a:endParaRPr lang="en-US" altLang="ru-RU" sz="1000">
              <a:latin typeface="Arial Rounded MT Bold" pitchFamily="34" charset="0"/>
            </a:endParaRPr>
          </a:p>
        </p:txBody>
      </p:sp>
      <p:sp>
        <p:nvSpPr>
          <p:cNvPr id="12292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83C8861-06CB-446D-B6E7-098AFF80D1D0}" type="slidenum">
              <a:rPr lang="en-US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ru-RU" sz="1200" smtClean="0">
              <a:solidFill>
                <a:srgbClr val="898989"/>
              </a:solidFill>
            </a:endParaRPr>
          </a:p>
        </p:txBody>
      </p:sp>
      <p:pic>
        <p:nvPicPr>
          <p:cNvPr id="12293" name="Picture 14" descr="KurchatovLogo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800" y="34925"/>
            <a:ext cx="5842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5" descr="coa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7318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extBox 9"/>
          <p:cNvSpPr txBox="1">
            <a:spLocks noChangeArrowheads="1"/>
          </p:cNvSpPr>
          <p:nvPr/>
        </p:nvSpPr>
        <p:spPr bwMode="auto">
          <a:xfrm>
            <a:off x="250825" y="228600"/>
            <a:ext cx="8586788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600">
                <a:solidFill>
                  <a:srgbClr val="A50021"/>
                </a:solidFill>
                <a:latin typeface="Arial Black" pitchFamily="34" charset="0"/>
              </a:rPr>
              <a:t>Запущен и успешно прошел испытания разработанный в ИТЭФ томографический атомный зонд с фемтосекундным лазерным испарением ПАЗЛ-</a:t>
            </a:r>
            <a:r>
              <a:rPr lang="en-US" altLang="ru-RU" sz="2600">
                <a:solidFill>
                  <a:srgbClr val="A50021"/>
                </a:solidFill>
                <a:latin typeface="Arial Black" pitchFamily="34" charset="0"/>
              </a:rPr>
              <a:t>3D</a:t>
            </a:r>
            <a:endParaRPr lang="ru-RU" altLang="ru-RU" sz="2600">
              <a:solidFill>
                <a:srgbClr val="A50021"/>
              </a:solidFill>
              <a:latin typeface="Arial Black" pitchFamily="34" charset="0"/>
            </a:endParaRPr>
          </a:p>
        </p:txBody>
      </p:sp>
      <p:pic>
        <p:nvPicPr>
          <p:cNvPr id="11" name="Picture 3" descr="C:\Users\Admin\Desktop\Диплом Разницын 201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1188" y="2265363"/>
            <a:ext cx="4086225" cy="2519362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2297" name="TextBox 11"/>
          <p:cNvSpPr txBox="1">
            <a:spLocks noChangeArrowheads="1"/>
          </p:cNvSpPr>
          <p:nvPr/>
        </p:nvSpPr>
        <p:spPr bwMode="auto">
          <a:xfrm>
            <a:off x="395288" y="5000625"/>
            <a:ext cx="4681537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1F497D"/>
                </a:solidFill>
                <a:latin typeface="Arial" charset="0"/>
              </a:rPr>
              <a:t>Надатомный химический анализ любых металлических,  полупроводниковых и даже диэлектрических наноструктурированных материалов </a:t>
            </a:r>
          </a:p>
        </p:txBody>
      </p:sp>
      <p:pic>
        <p:nvPicPr>
          <p:cNvPr id="12298" name="Picture 2" descr="E:\AlexDocs\статьи\ИТЭФ 2016\ti rot clusters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60000">
            <a:off x="6105525" y="2001838"/>
            <a:ext cx="1522413" cy="414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7"/>
          <p:cNvSpPr/>
          <p:nvPr/>
        </p:nvSpPr>
        <p:spPr>
          <a:xfrm>
            <a:off x="7596188" y="2265363"/>
            <a:ext cx="431800" cy="71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300" name="TextBox 14"/>
          <p:cNvSpPr txBox="1">
            <a:spLocks noChangeArrowheads="1"/>
          </p:cNvSpPr>
          <p:nvPr/>
        </p:nvSpPr>
        <p:spPr bwMode="auto">
          <a:xfrm>
            <a:off x="7524750" y="2336800"/>
            <a:ext cx="763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Arial" charset="0"/>
              </a:rPr>
              <a:t>10 нм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tep_summer01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10"/>
          <p:cNvSpPr>
            <a:spLocks noChangeArrowheads="1"/>
          </p:cNvSpPr>
          <p:nvPr/>
        </p:nvSpPr>
        <p:spPr bwMode="auto">
          <a:xfrm>
            <a:off x="5638800" y="6611938"/>
            <a:ext cx="3505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800000"/>
                </a:solidFill>
              </a:rPr>
              <a:t>Ученый совет 30 мая 2017г</a:t>
            </a:r>
            <a:endParaRPr lang="en-US" altLang="ru-RU" sz="1000">
              <a:latin typeface="Arial Rounded MT Bold" pitchFamily="34" charset="0"/>
            </a:endParaRPr>
          </a:p>
        </p:txBody>
      </p:sp>
      <p:sp>
        <p:nvSpPr>
          <p:cNvPr id="13316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D2741B5-0863-473D-A7DB-0BD69DD2E321}" type="slidenum">
              <a:rPr lang="en-US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ru-RU" sz="1200" smtClean="0">
              <a:solidFill>
                <a:srgbClr val="898989"/>
              </a:solidFill>
            </a:endParaRPr>
          </a:p>
        </p:txBody>
      </p:sp>
      <p:pic>
        <p:nvPicPr>
          <p:cNvPr id="13317" name="Picture 14" descr="KurchatovLogo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800" y="34925"/>
            <a:ext cx="5842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5" descr="coa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7318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Box 9"/>
          <p:cNvSpPr txBox="1">
            <a:spLocks noChangeArrowheads="1"/>
          </p:cNvSpPr>
          <p:nvPr/>
        </p:nvSpPr>
        <p:spPr bwMode="auto">
          <a:xfrm>
            <a:off x="250825" y="228600"/>
            <a:ext cx="8586788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600">
                <a:solidFill>
                  <a:srgbClr val="A50021"/>
                </a:solidFill>
                <a:latin typeface="Arial Black" pitchFamily="34" charset="0"/>
              </a:rPr>
              <a:t>Запущен и успешно прошел испытания разработанный в ИТЭФ томографический атомный зонд с фемтосекундным лазерным испарением ПАЗЛ-</a:t>
            </a:r>
            <a:r>
              <a:rPr lang="en-US" altLang="ru-RU" sz="2600">
                <a:solidFill>
                  <a:srgbClr val="A50021"/>
                </a:solidFill>
                <a:latin typeface="Arial Black" pitchFamily="34" charset="0"/>
              </a:rPr>
              <a:t>3D</a:t>
            </a:r>
            <a:endParaRPr lang="ru-RU" altLang="ru-RU" sz="2600">
              <a:solidFill>
                <a:srgbClr val="A50021"/>
              </a:solidFill>
              <a:latin typeface="Arial Black" pitchFamily="34" charset="0"/>
            </a:endParaRPr>
          </a:p>
        </p:txBody>
      </p:sp>
      <p:pic>
        <p:nvPicPr>
          <p:cNvPr id="11" name="Picture 3" descr="C:\Users\Admin\Desktop\Диплом Разницын 201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1188" y="2265363"/>
            <a:ext cx="4086225" cy="2519362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3321" name="TextBox 11"/>
          <p:cNvSpPr txBox="1">
            <a:spLocks noChangeArrowheads="1"/>
          </p:cNvSpPr>
          <p:nvPr/>
        </p:nvSpPr>
        <p:spPr bwMode="auto">
          <a:xfrm>
            <a:off x="395288" y="5000625"/>
            <a:ext cx="4681537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1F497D"/>
                </a:solidFill>
                <a:latin typeface="Arial" charset="0"/>
              </a:rPr>
              <a:t>Надатомный химический анализ любых металлических,  полупроводниковых и даже диэлектрических наноструктурированных материалов </a:t>
            </a:r>
          </a:p>
        </p:txBody>
      </p:sp>
      <p:pic>
        <p:nvPicPr>
          <p:cNvPr id="13322" name="Picture 2" descr="E:\AlexDocs\статьи\ИТЭФ 2016\ti rot clusters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60000">
            <a:off x="6105525" y="2001838"/>
            <a:ext cx="1522413" cy="414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7"/>
          <p:cNvSpPr/>
          <p:nvPr/>
        </p:nvSpPr>
        <p:spPr>
          <a:xfrm>
            <a:off x="7596188" y="2265363"/>
            <a:ext cx="431800" cy="71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24" name="TextBox 14"/>
          <p:cNvSpPr txBox="1">
            <a:spLocks noChangeArrowheads="1"/>
          </p:cNvSpPr>
          <p:nvPr/>
        </p:nvSpPr>
        <p:spPr bwMode="auto">
          <a:xfrm>
            <a:off x="7524750" y="2336800"/>
            <a:ext cx="763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Arial" charset="0"/>
              </a:rPr>
              <a:t>10 нм</a:t>
            </a:r>
          </a:p>
        </p:txBody>
      </p:sp>
      <p:sp>
        <p:nvSpPr>
          <p:cNvPr id="13325" name="TextBox 12"/>
          <p:cNvSpPr txBox="1">
            <a:spLocks noChangeArrowheads="1"/>
          </p:cNvSpPr>
          <p:nvPr/>
        </p:nvSpPr>
        <p:spPr bwMode="auto">
          <a:xfrm>
            <a:off x="533400" y="1524000"/>
            <a:ext cx="7620000" cy="3416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ru-RU" b="1" i="1">
                <a:solidFill>
                  <a:srgbClr val="0000FF"/>
                </a:solidFill>
                <a:latin typeface="Arial" charset="0"/>
              </a:rPr>
              <a:t>IAEA Research Contract No: 20754</a:t>
            </a:r>
            <a:endParaRPr lang="ru-RU" altLang="ru-RU" b="1" i="1">
              <a:solidFill>
                <a:srgbClr val="0000FF"/>
              </a:solidFill>
              <a:latin typeface="Arial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ru-RU" sz="2000" b="1">
                <a:latin typeface="Arial" charset="0"/>
              </a:rPr>
              <a:t>TITLE OF THE COORDINATED RESEARCH PROJECT</a:t>
            </a:r>
            <a:r>
              <a:rPr lang="ru-RU" altLang="ru-RU" sz="2000" b="1">
                <a:latin typeface="Arial" charset="0"/>
              </a:rPr>
              <a:t>: </a:t>
            </a:r>
            <a:r>
              <a:rPr lang="en-US" altLang="ru-RU" sz="2000">
                <a:solidFill>
                  <a:srgbClr val="0000FF"/>
                </a:solidFill>
                <a:latin typeface="Arial" charset="0"/>
              </a:rPr>
              <a:t>Accelerator Simulation and Theoretical Modelling of Radiation Effects - SMoRE-II</a:t>
            </a:r>
            <a:endParaRPr lang="ru-RU" altLang="ru-RU" sz="2000">
              <a:solidFill>
                <a:srgbClr val="0000FF"/>
              </a:solidFill>
              <a:latin typeface="Arial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ru-RU" sz="2000" b="1">
                <a:latin typeface="Arial" charset="0"/>
              </a:rPr>
              <a:t>CODE OF THE COORDINATED RESEARCH PROJECT (CRP): </a:t>
            </a:r>
            <a:r>
              <a:rPr lang="en-US" altLang="ru-RU" sz="2000">
                <a:solidFill>
                  <a:srgbClr val="0000FF"/>
                </a:solidFill>
                <a:latin typeface="Arial" charset="0"/>
              </a:rPr>
              <a:t>T14003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ru-RU" sz="18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tep_summer01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10"/>
          <p:cNvSpPr>
            <a:spLocks noChangeArrowheads="1"/>
          </p:cNvSpPr>
          <p:nvPr/>
        </p:nvSpPr>
        <p:spPr bwMode="auto">
          <a:xfrm>
            <a:off x="5638800" y="6611938"/>
            <a:ext cx="3505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800000"/>
                </a:solidFill>
              </a:rPr>
              <a:t>Ученый совет 30 мая 2017г</a:t>
            </a:r>
            <a:endParaRPr lang="en-US" altLang="ru-RU" sz="1000">
              <a:latin typeface="Arial Rounded MT Bold" pitchFamily="34" charset="0"/>
            </a:endParaRPr>
          </a:p>
        </p:txBody>
      </p:sp>
      <p:sp>
        <p:nvSpPr>
          <p:cNvPr id="14340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781B203-4C9E-48A7-9F49-C4D88C8612AA}" type="slidenum">
              <a:rPr lang="en-US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ru-RU" sz="1200" smtClean="0">
              <a:solidFill>
                <a:srgbClr val="898989"/>
              </a:solidFill>
            </a:endParaRPr>
          </a:p>
        </p:txBody>
      </p:sp>
      <p:pic>
        <p:nvPicPr>
          <p:cNvPr id="14341" name="Picture 14" descr="KurchatovLogo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800" y="34925"/>
            <a:ext cx="5842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5" descr="coa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7318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38200" y="1066800"/>
            <a:ext cx="7467600" cy="4032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39750" indent="-539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  <a:defRPr/>
            </a:pPr>
            <a:r>
              <a:rPr lang="ru-RU" sz="36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Действующие ускорители</a:t>
            </a:r>
          </a:p>
          <a:p>
            <a:pPr marL="539750" indent="-539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  <a:defRPr/>
            </a:pPr>
            <a:r>
              <a:rPr lang="ru-RU" sz="36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ЦКП КАМИКС</a:t>
            </a:r>
          </a:p>
          <a:p>
            <a:pPr marL="539750" indent="-539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  <a:defRPr/>
            </a:pP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проекте 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NICA</a:t>
            </a:r>
            <a:endParaRPr lang="en-US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39750" indent="-539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  <a:defRPr/>
            </a:pPr>
            <a:r>
              <a:rPr lang="ru-RU" sz="36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международных проектах</a:t>
            </a:r>
          </a:p>
          <a:p>
            <a:pPr marL="539750" indent="-539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  <a:defRPr/>
            </a:pPr>
            <a:r>
              <a:rPr lang="ru-RU" sz="36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</a:t>
            </a:r>
            <a:r>
              <a:rPr lang="en-GB" sz="36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BELA</a:t>
            </a:r>
            <a:endParaRPr lang="en-US" sz="36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tep_summer01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2B9812-EE1B-415F-B367-8246ED297546}" type="slidenum">
              <a:rPr lang="en-US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ru-RU" sz="1200" smtClean="0">
              <a:solidFill>
                <a:srgbClr val="898989"/>
              </a:solidFill>
            </a:endParaRPr>
          </a:p>
        </p:txBody>
      </p:sp>
      <p:pic>
        <p:nvPicPr>
          <p:cNvPr id="15364" name="Picture 14" descr="KurchatovLogo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800" y="34925"/>
            <a:ext cx="5842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5" descr="coa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7318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2"/>
          <p:cNvPicPr>
            <a:picLocks noChangeAspect="1" noChangeArrowheads="1"/>
          </p:cNvPicPr>
          <p:nvPr/>
        </p:nvPicPr>
        <p:blipFill>
          <a:blip r:embed="rId7">
            <a:lum brigh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367" name="Object 4"/>
          <p:cNvGraphicFramePr>
            <a:graphicFrameLocks noChangeAspect="1"/>
          </p:cNvGraphicFramePr>
          <p:nvPr/>
        </p:nvGraphicFramePr>
        <p:xfrm>
          <a:off x="942975" y="77788"/>
          <a:ext cx="7373938" cy="1293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9" name="Документ" r:id="rId8" imgW="7624261" imgH="1343343" progId="Word.Document.12">
                  <p:embed/>
                </p:oleObj>
              </mc:Choice>
              <mc:Fallback>
                <p:oleObj name="Документ" r:id="rId8" imgW="7624261" imgH="1343343" progId="Word.Document.1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2975" y="77788"/>
                        <a:ext cx="7373938" cy="1293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8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9615" r="16821" b="8653"/>
          <a:stretch>
            <a:fillRect/>
          </a:stretch>
        </p:blipFill>
        <p:spPr bwMode="auto">
          <a:xfrm>
            <a:off x="0" y="3886200"/>
            <a:ext cx="11064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Рисунок 10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600200"/>
            <a:ext cx="11191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Рисунок 47" descr="F:\2015_04_03\2015_04_03\F0_PLUN_TOP_BOTTOM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600200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Содержимое 5"/>
          <p:cNvGraphicFramePr>
            <a:graphicFrameLocks/>
          </p:cNvGraphicFramePr>
          <p:nvPr/>
        </p:nvGraphicFramePr>
        <p:xfrm>
          <a:off x="2819400" y="5029200"/>
          <a:ext cx="3440113" cy="15668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352"/>
                <a:gridCol w="573352"/>
                <a:gridCol w="573352"/>
                <a:gridCol w="573352"/>
                <a:gridCol w="573352"/>
                <a:gridCol w="573352"/>
              </a:tblGrid>
              <a:tr h="254520">
                <a:tc>
                  <a:txBody>
                    <a:bodyPr/>
                    <a:lstStyle/>
                    <a:p>
                      <a:endParaRPr lang="en-US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2" marB="45732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2" marB="45732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2" marB="45732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2" marB="45732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2" marB="45732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2" marB="45732">
                    <a:noFill/>
                  </a:tcPr>
                </a:tc>
              </a:tr>
              <a:tr h="254520">
                <a:tc gridSpan="6">
                  <a:txBody>
                    <a:bodyPr/>
                    <a:lstStyle/>
                    <a:p>
                      <a:pPr algn="ctr"/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Трансмиссия канала</a:t>
                      </a:r>
                      <a:r>
                        <a:rPr lang="en-US" sz="10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%</a:t>
                      </a:r>
                      <a:endParaRPr lang="en-US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2" marB="45732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452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0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Z/A=</a:t>
                      </a:r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0.5</a:t>
                      </a:r>
                      <a:r>
                        <a:rPr lang="en-US" sz="10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;</a:t>
                      </a:r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0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</a:t>
                      </a:r>
                      <a:r>
                        <a:rPr lang="ru-RU" sz="1000" b="1" kern="1200" baseline="-250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инж</a:t>
                      </a:r>
                      <a:r>
                        <a:rPr lang="en-US" sz="10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=</a:t>
                      </a:r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lang="en-US" sz="10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 </a:t>
                      </a:r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</a:t>
                      </a:r>
                      <a:endParaRPr lang="en-US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2" marB="45732">
                    <a:gradFill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0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Z/A=</a:t>
                      </a:r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0.3</a:t>
                      </a:r>
                      <a:r>
                        <a:rPr lang="en-US" sz="10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;</a:t>
                      </a:r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0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</a:t>
                      </a:r>
                      <a:r>
                        <a:rPr lang="ru-RU" sz="1000" b="1" kern="1200" baseline="-250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инж</a:t>
                      </a:r>
                      <a:r>
                        <a:rPr lang="en-US" sz="10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=</a:t>
                      </a:r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  <a:r>
                        <a:rPr lang="en-US" sz="10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 </a:t>
                      </a:r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</a:t>
                      </a:r>
                      <a:endParaRPr lang="en-US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2" marB="45732">
                    <a:gradFill>
                      <a:gsLst>
                        <a:gs pos="0">
                          <a:schemeClr val="accent4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48784">
                <a:tc>
                  <a:txBody>
                    <a:bodyPr/>
                    <a:lstStyle/>
                    <a:p>
                      <a:pPr algn="ctr"/>
                      <a:r>
                        <a:rPr lang="en-US" sz="1000" b="1" kern="120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RFQ</a:t>
                      </a:r>
                      <a:endParaRPr lang="en-US" sz="1000" kern="120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000" b="1" kern="120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</a:t>
                      </a:r>
                      <a:r>
                        <a:rPr lang="en-US" sz="1000" b="1" kern="120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out</a:t>
                      </a:r>
                      <a:r>
                        <a:rPr lang="ru-RU" sz="1000" b="1" kern="120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lang="en-US" sz="10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1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2" marB="45732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kern="120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MEBT</a:t>
                      </a:r>
                      <a:r>
                        <a:rPr lang="ru-RU" sz="1000" b="1" kern="120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</a:t>
                      </a:r>
                      <a:r>
                        <a:rPr lang="en-US" sz="1000" b="1" kern="120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out</a:t>
                      </a:r>
                      <a:r>
                        <a:rPr lang="ru-RU" sz="1000" b="1" kern="120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lang="en-US" sz="10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1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2" marB="45732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smtClean="0">
                          <a:latin typeface="Times New Roman" pitchFamily="18" charset="0"/>
                          <a:cs typeface="Times New Roman" pitchFamily="18" charset="0"/>
                        </a:rPr>
                        <a:t>ЛУ-20 (</a:t>
                      </a:r>
                      <a:r>
                        <a:rPr lang="en-US" sz="1000" b="1" smtClean="0">
                          <a:latin typeface="Times New Roman" pitchFamily="18" charset="0"/>
                          <a:cs typeface="Times New Roman" pitchFamily="18" charset="0"/>
                        </a:rPr>
                        <a:t>inp)</a:t>
                      </a:r>
                    </a:p>
                    <a:p>
                      <a:endParaRPr lang="en-US" sz="1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2" marB="45732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RFQ</a:t>
                      </a:r>
                      <a:endParaRPr lang="en-US" sz="10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</a:t>
                      </a:r>
                      <a:r>
                        <a:rPr lang="en-US" sz="10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out</a:t>
                      </a:r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lang="en-US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2" marB="45732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MEBT</a:t>
                      </a:r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</a:t>
                      </a:r>
                      <a:r>
                        <a:rPr lang="en-US" sz="10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out</a:t>
                      </a:r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lang="en-US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2" marB="45732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ЛУ-20 (</a:t>
                      </a:r>
                      <a:r>
                        <a:rPr lang="en-US" sz="1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inp</a:t>
                      </a:r>
                      <a:r>
                        <a:rPr lang="en-US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endParaRPr lang="en-US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2" marB="45732">
                    <a:solidFill>
                      <a:srgbClr val="00B0F0"/>
                    </a:solidFill>
                  </a:tcPr>
                </a:tc>
              </a:tr>
              <a:tr h="254520">
                <a:tc>
                  <a:txBody>
                    <a:bodyPr/>
                    <a:lstStyle/>
                    <a:p>
                      <a:pPr algn="ctr"/>
                      <a:r>
                        <a:rPr lang="en-US" sz="1000" b="1" smtClean="0">
                          <a:latin typeface="Times New Roman" pitchFamily="18" charset="0"/>
                          <a:cs typeface="Times New Roman" pitchFamily="18" charset="0"/>
                        </a:rPr>
                        <a:t>89</a:t>
                      </a:r>
                      <a:endParaRPr lang="en-US" sz="10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2" marB="45732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smtClean="0"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  <a:endParaRPr lang="en-US" sz="10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2" marB="45732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smtClean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en-US" sz="10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2" marB="45732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smtClean="0">
                          <a:latin typeface="Times New Roman" pitchFamily="18" charset="0"/>
                          <a:cs typeface="Times New Roman" pitchFamily="18" charset="0"/>
                        </a:rPr>
                        <a:t>93</a:t>
                      </a:r>
                      <a:endParaRPr lang="en-US" sz="10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2" marB="45732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smtClean="0">
                          <a:latin typeface="Times New Roman" pitchFamily="18" charset="0"/>
                          <a:cs typeface="Times New Roman" pitchFamily="18" charset="0"/>
                        </a:rPr>
                        <a:t>92</a:t>
                      </a:r>
                      <a:endParaRPr lang="en-US" sz="10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2" marB="45732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en-US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2" marB="45732"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pic>
        <p:nvPicPr>
          <p:cNvPr id="15411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12" name="Рисунок 1" descr="http://megabook.ru/stream/mediapreview?Key=NICA%20(%d1%81%d1%85%d0%b5%d0%bc%d0%b0%20%d0%ba%d0%be%d0%bc%d0%bf%d0%bb%d0%b5%d0%ba%d1%81%d0%b0)&amp;Width=654&amp;Height=65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3048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13" name="Picture 5"/>
          <p:cNvPicPr>
            <a:picLocks noChangeAspect="1" noChangeArrowheads="1"/>
          </p:cNvPicPr>
          <p:nvPr/>
        </p:nvPicPr>
        <p:blipFill>
          <a:blip r:embed="rId15">
            <a:lum brigh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552950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14" name="Picture 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775" y="1447800"/>
            <a:ext cx="10636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15" name="Picture 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05200"/>
            <a:ext cx="1117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16" name="Picture 7"/>
          <p:cNvPicPr>
            <a:picLocks noChangeAspect="1" noChangeArrowheads="1"/>
          </p:cNvPicPr>
          <p:nvPr/>
        </p:nvPicPr>
        <p:blipFill>
          <a:blip r:embed="rId18">
            <a:lum brigh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075" y="2895600"/>
            <a:ext cx="2193925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17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209800"/>
            <a:ext cx="12398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18" name="Rectangle 10"/>
          <p:cNvSpPr>
            <a:spLocks noChangeArrowheads="1"/>
          </p:cNvSpPr>
          <p:nvPr/>
        </p:nvSpPr>
        <p:spPr bwMode="auto">
          <a:xfrm>
            <a:off x="5638800" y="6611938"/>
            <a:ext cx="3505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800000"/>
                </a:solidFill>
              </a:rPr>
              <a:t>Ученый совет 30 мая 2017г</a:t>
            </a:r>
            <a:endParaRPr lang="en-US" altLang="ru-RU" sz="1000"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tep_summer01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24C47B0-E725-423E-B194-366EC8F06600}" type="slidenum">
              <a:rPr lang="en-US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ru-RU" sz="1200" smtClean="0">
              <a:solidFill>
                <a:srgbClr val="898989"/>
              </a:solidFill>
            </a:endParaRPr>
          </a:p>
        </p:txBody>
      </p:sp>
      <p:pic>
        <p:nvPicPr>
          <p:cNvPr id="16388" name="Picture 14" descr="KurchatovLogo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800" y="34925"/>
            <a:ext cx="5842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5" descr="coa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7318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390" name="Object 4"/>
          <p:cNvGraphicFramePr>
            <a:graphicFrameLocks noChangeAspect="1"/>
          </p:cNvGraphicFramePr>
          <p:nvPr/>
        </p:nvGraphicFramePr>
        <p:xfrm>
          <a:off x="947738" y="141288"/>
          <a:ext cx="7315200" cy="62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3" name="Документ" r:id="rId7" imgW="7590790" imgH="645755" progId="Word.Document.12">
                  <p:embed/>
                </p:oleObj>
              </mc:Choice>
              <mc:Fallback>
                <p:oleObj name="Документ" r:id="rId7" imgW="7590790" imgH="645755" progId="Word.Document.1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8" y="141288"/>
                        <a:ext cx="7315200" cy="620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1" name="Rectangle 10"/>
          <p:cNvSpPr>
            <a:spLocks noChangeArrowheads="1"/>
          </p:cNvSpPr>
          <p:nvPr/>
        </p:nvSpPr>
        <p:spPr bwMode="auto">
          <a:xfrm>
            <a:off x="5638800" y="6611938"/>
            <a:ext cx="3505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800000"/>
                </a:solidFill>
              </a:rPr>
              <a:t>Ученый совет 30 мая 2017г</a:t>
            </a:r>
            <a:endParaRPr lang="en-US" altLang="ru-RU" sz="1000">
              <a:latin typeface="Arial Rounded MT Bold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914400"/>
            <a:ext cx="9144000" cy="5432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Работы, которые уже ведутся</a:t>
            </a:r>
          </a:p>
          <a:p>
            <a:pPr marL="360363" indent="-360363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ru-RU" sz="2400" dirty="0"/>
              <a:t>Сопровождение разработанного для ЛУ-20 </a:t>
            </a:r>
            <a:br>
              <a:rPr lang="ru-RU" sz="2400" dirty="0"/>
            </a:br>
            <a:r>
              <a:rPr lang="ru-RU" sz="2400" dirty="0" err="1"/>
              <a:t>форинжектора</a:t>
            </a:r>
            <a:r>
              <a:rPr lang="ru-RU" sz="2400" dirty="0"/>
              <a:t> с ПОКФ</a:t>
            </a:r>
          </a:p>
          <a:p>
            <a:pPr marL="360363" indent="-360363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ru-RU" sz="2400" dirty="0"/>
              <a:t>Создание отдельных узлов, электронных устройств</a:t>
            </a:r>
            <a:endParaRPr lang="en-GB" sz="2400" dirty="0"/>
          </a:p>
          <a:p>
            <a:pPr marL="360363" indent="-360363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ru-RU" sz="2400" dirty="0"/>
              <a:t>Моделирование динамики пучка в </a:t>
            </a:r>
            <a:r>
              <a:rPr lang="ru-RU" sz="2400" dirty="0" err="1"/>
              <a:t>коллайдере</a:t>
            </a:r>
            <a:r>
              <a:rPr lang="ru-RU" sz="2400" dirty="0"/>
              <a:t> </a:t>
            </a:r>
            <a:r>
              <a:rPr lang="en-GB" sz="2400" dirty="0"/>
              <a:t>NICA</a:t>
            </a:r>
            <a:r>
              <a:rPr lang="ru-RU" sz="2400" dirty="0"/>
              <a:t> и </a:t>
            </a:r>
            <a:r>
              <a:rPr lang="ru-RU" sz="2400" dirty="0" err="1"/>
              <a:t>импедансов</a:t>
            </a:r>
            <a:r>
              <a:rPr lang="ru-RU" sz="2400" dirty="0"/>
              <a:t> его отдельных узлов</a:t>
            </a:r>
          </a:p>
          <a:p>
            <a:pPr marL="360363" indent="-360363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ru-RU" sz="2400" dirty="0" err="1"/>
              <a:t>Физобоснование</a:t>
            </a:r>
            <a:r>
              <a:rPr lang="ru-RU" sz="2400" dirty="0"/>
              <a:t> нового линейного ускорителя для легких ионов – инжектора </a:t>
            </a:r>
            <a:r>
              <a:rPr lang="ru-RU" sz="2400" dirty="0" err="1"/>
              <a:t>Нуклотрона</a:t>
            </a:r>
            <a:endParaRPr lang="ru-RU" sz="2400" dirty="0"/>
          </a:p>
          <a:p>
            <a:pPr marL="360363" indent="-360363">
              <a:spcAft>
                <a:spcPts val="600"/>
              </a:spcAft>
              <a:defRPr/>
            </a:pPr>
            <a:endParaRPr lang="ru-RU" sz="2400" dirty="0"/>
          </a:p>
          <a:p>
            <a:pPr algn="ctr">
              <a:defRPr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Планируемые работы</a:t>
            </a:r>
          </a:p>
          <a:p>
            <a:pPr marL="360363" indent="-360363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ru-RU" sz="2400" dirty="0"/>
              <a:t>Участие в работах по оптимизации режимов инжекции в </a:t>
            </a:r>
            <a:r>
              <a:rPr lang="ru-RU" sz="2400" dirty="0" err="1"/>
              <a:t>Нуклотрон</a:t>
            </a:r>
            <a:endParaRPr lang="ru-RU" sz="2400" dirty="0"/>
          </a:p>
          <a:p>
            <a:pPr marL="360363" indent="-360363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ru-RU" sz="2400" dirty="0"/>
              <a:t>Участие в работах по сборке, настройке и запуску Бустера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tep_summer01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10"/>
          <p:cNvSpPr>
            <a:spLocks noChangeArrowheads="1"/>
          </p:cNvSpPr>
          <p:nvPr/>
        </p:nvSpPr>
        <p:spPr bwMode="auto">
          <a:xfrm>
            <a:off x="5638800" y="6611938"/>
            <a:ext cx="3505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800000"/>
                </a:solidFill>
              </a:rPr>
              <a:t>Ученый совет 30 мая 2017г</a:t>
            </a:r>
            <a:endParaRPr lang="en-US" altLang="ru-RU" sz="1000">
              <a:latin typeface="Arial Rounded MT Bold" pitchFamily="34" charset="0"/>
            </a:endParaRPr>
          </a:p>
        </p:txBody>
      </p:sp>
      <p:sp>
        <p:nvSpPr>
          <p:cNvPr id="17412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246781E-755C-4787-BF60-1227AFCED476}" type="slidenum">
              <a:rPr lang="en-US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ru-RU" sz="1200" smtClean="0">
              <a:solidFill>
                <a:srgbClr val="898989"/>
              </a:solidFill>
            </a:endParaRPr>
          </a:p>
        </p:txBody>
      </p:sp>
      <p:pic>
        <p:nvPicPr>
          <p:cNvPr id="17413" name="Picture 14" descr="KurchatovLogo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800" y="34925"/>
            <a:ext cx="5842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5" descr="coa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7318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38200" y="1066800"/>
            <a:ext cx="7467600" cy="4032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39750" indent="-539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  <a:defRPr/>
            </a:pPr>
            <a:r>
              <a:rPr lang="ru-RU" sz="36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Действующие ускорители</a:t>
            </a:r>
          </a:p>
          <a:p>
            <a:pPr marL="539750" indent="-539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  <a:defRPr/>
            </a:pPr>
            <a:r>
              <a:rPr lang="ru-RU" sz="36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ЦКП КАМИКС</a:t>
            </a:r>
          </a:p>
          <a:p>
            <a:pPr marL="539750" indent="-539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  <a:defRPr/>
            </a:pPr>
            <a:r>
              <a:rPr lang="ru-RU" sz="36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проекте </a:t>
            </a:r>
            <a:r>
              <a:rPr lang="en-GB" sz="36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NICA</a:t>
            </a:r>
            <a:endParaRPr lang="en-US" sz="36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39750" indent="-539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  <a:defRPr/>
            </a:pP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международных проектах</a:t>
            </a:r>
          </a:p>
          <a:p>
            <a:pPr marL="539750" indent="-539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  <a:defRPr/>
            </a:pPr>
            <a:r>
              <a:rPr lang="ru-RU" sz="36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</a:t>
            </a:r>
            <a:r>
              <a:rPr lang="en-GB" sz="36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BELA</a:t>
            </a:r>
            <a:endParaRPr lang="en-US" sz="36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tep_summer01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10"/>
          <p:cNvSpPr>
            <a:spLocks noChangeArrowheads="1"/>
          </p:cNvSpPr>
          <p:nvPr/>
        </p:nvSpPr>
        <p:spPr bwMode="auto">
          <a:xfrm>
            <a:off x="5638800" y="6611938"/>
            <a:ext cx="3505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800000"/>
                </a:solidFill>
              </a:rPr>
              <a:t>Ученый совет 30 мая 2017г</a:t>
            </a:r>
            <a:endParaRPr lang="en-US" altLang="ru-RU" sz="1000">
              <a:latin typeface="Arial Rounded MT Bold" pitchFamily="34" charset="0"/>
            </a:endParaRPr>
          </a:p>
        </p:txBody>
      </p:sp>
      <p:sp>
        <p:nvSpPr>
          <p:cNvPr id="18436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C21BC3A-7F0C-45CF-848A-4379CB76ADA0}" type="slidenum">
              <a:rPr lang="en-US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ru-RU" sz="1200" smtClean="0">
              <a:solidFill>
                <a:srgbClr val="898989"/>
              </a:solidFill>
            </a:endParaRPr>
          </a:p>
        </p:txBody>
      </p:sp>
      <p:pic>
        <p:nvPicPr>
          <p:cNvPr id="18437" name="Picture 14" descr="KurchatovLogo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800" y="34925"/>
            <a:ext cx="5842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5" descr="coa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7318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8"/>
          <a:stretch>
            <a:fillRect/>
          </a:stretch>
        </p:blipFill>
        <p:spPr bwMode="auto">
          <a:xfrm>
            <a:off x="381000" y="1617663"/>
            <a:ext cx="8382000" cy="310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647700" y="152400"/>
            <a:ext cx="7848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 fontScale="90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Проект</a:t>
            </a:r>
            <a:r>
              <a:rPr lang="ru-RU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ы</a:t>
            </a:r>
            <a:r>
              <a:rPr lang="ru-RU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GB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SPES</a:t>
            </a:r>
            <a:r>
              <a:rPr lang="ru-RU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и </a:t>
            </a:r>
            <a:r>
              <a:rPr lang="en-GB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MUNES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GB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Selective Production of Exotic  Species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MUltidisciplinar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Neutron Source </a:t>
            </a:r>
            <a:endParaRPr lang="ru-RU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GB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LNL (INFN)</a:t>
            </a:r>
            <a:endParaRPr lang="en-US" sz="1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8441" name="TextBox 8"/>
          <p:cNvSpPr txBox="1">
            <a:spLocks noChangeArrowheads="1"/>
          </p:cNvSpPr>
          <p:nvPr/>
        </p:nvSpPr>
        <p:spPr bwMode="auto">
          <a:xfrm>
            <a:off x="152400" y="4830763"/>
            <a:ext cx="8839200" cy="16462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0363" indent="-360363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ru-RU" altLang="ru-RU" sz="1800" b="1">
                <a:latin typeface="Arial" charset="0"/>
              </a:rPr>
              <a:t>Проведение работ по моделированию каналов транспортировки пучков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ru-RU" altLang="ru-RU" sz="1800" b="1">
                <a:latin typeface="Arial" charset="0"/>
              </a:rPr>
              <a:t>Участие в разработке отдельных узлов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ru-RU" altLang="ru-RU" sz="1800" b="1">
                <a:latin typeface="Arial" charset="0"/>
              </a:rPr>
              <a:t>Заключение контрактов на разработку и изготовление отдельных узлов</a:t>
            </a:r>
            <a:endParaRPr lang="en-US" altLang="ru-RU" sz="1800" b="1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tep_summer01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10"/>
          <p:cNvSpPr>
            <a:spLocks noChangeArrowheads="1"/>
          </p:cNvSpPr>
          <p:nvPr/>
        </p:nvSpPr>
        <p:spPr bwMode="auto">
          <a:xfrm>
            <a:off x="5638800" y="6611938"/>
            <a:ext cx="3505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800000"/>
                </a:solidFill>
              </a:rPr>
              <a:t>Ученый совет 30 мая 2017г</a:t>
            </a:r>
            <a:endParaRPr lang="en-US" altLang="ru-RU" sz="1000">
              <a:latin typeface="Arial Rounded MT Bold" pitchFamily="34" charset="0"/>
            </a:endParaRPr>
          </a:p>
        </p:txBody>
      </p:sp>
      <p:sp>
        <p:nvSpPr>
          <p:cNvPr id="19460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85FEE33-8442-4C5E-9A81-7FFA746A9D50}" type="slidenum">
              <a:rPr lang="en-US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ru-RU" sz="1200" smtClean="0">
              <a:solidFill>
                <a:srgbClr val="898989"/>
              </a:solidFill>
            </a:endParaRPr>
          </a:p>
        </p:txBody>
      </p:sp>
      <p:pic>
        <p:nvPicPr>
          <p:cNvPr id="19461" name="Picture 14" descr="KurchatovLogo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800" y="34925"/>
            <a:ext cx="5842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5" descr="coa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7318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647700" y="76200"/>
            <a:ext cx="7848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 fontScale="900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Проект </a:t>
            </a:r>
            <a:r>
              <a:rPr lang="en-GB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FAIR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Facility for Antiproton and Ion Research</a:t>
            </a:r>
            <a:endParaRPr lang="en-US" sz="1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9464" name="Picture 2" descr="https://www.gsi.de/fileadmin/_processed_/6/b/csm_FAIR-beschriftet_MSV_e_e1adc5709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6858000" cy="565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TextBox 8"/>
          <p:cNvSpPr txBox="1">
            <a:spLocks noChangeArrowheads="1"/>
          </p:cNvSpPr>
          <p:nvPr/>
        </p:nvSpPr>
        <p:spPr bwMode="auto">
          <a:xfrm>
            <a:off x="76200" y="4159250"/>
            <a:ext cx="3733800" cy="17843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0363" indent="-360363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ru-RU" altLang="ru-RU" sz="2000" b="1">
                <a:latin typeface="Arial" charset="0"/>
              </a:rPr>
              <a:t>Работы в рамках </a:t>
            </a:r>
            <a:r>
              <a:rPr lang="en-GB" altLang="ru-RU" sz="2000" b="1">
                <a:latin typeface="Arial" charset="0"/>
              </a:rPr>
              <a:t>in-kind (</a:t>
            </a:r>
            <a:r>
              <a:rPr lang="ru-RU" altLang="ru-RU" sz="2000" b="1">
                <a:latin typeface="Arial" charset="0"/>
              </a:rPr>
              <a:t>диагностика пучка</a:t>
            </a:r>
            <a:r>
              <a:rPr lang="en-GB" altLang="ru-RU" sz="2000" b="1">
                <a:latin typeface="Arial" charset="0"/>
              </a:rPr>
              <a:t>)</a:t>
            </a:r>
            <a:endParaRPr lang="ru-RU" altLang="ru-RU" sz="2000" b="1">
              <a:latin typeface="Arial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ru-RU" altLang="ru-RU" sz="2000" b="1">
                <a:latin typeface="Arial" charset="0"/>
              </a:rPr>
              <a:t>ИЦФР – работы аспирантов и молодых ученых</a:t>
            </a:r>
            <a:r>
              <a:rPr lang="ru-RU" altLang="ru-RU" sz="1800" b="1">
                <a:latin typeface="Arial" charset="0"/>
              </a:rPr>
              <a:t>.</a:t>
            </a:r>
            <a:endParaRPr lang="en-US" altLang="ru-RU" sz="1800" b="1">
              <a:latin typeface="Arial" charset="0"/>
            </a:endParaRPr>
          </a:p>
        </p:txBody>
      </p:sp>
      <p:pic>
        <p:nvPicPr>
          <p:cNvPr id="19466" name="Picture 12" descr="FAIR_Logo_sw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2057400"/>
            <a:ext cx="1311275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tep_summer01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10"/>
          <p:cNvSpPr>
            <a:spLocks noChangeArrowheads="1"/>
          </p:cNvSpPr>
          <p:nvPr/>
        </p:nvSpPr>
        <p:spPr bwMode="auto">
          <a:xfrm>
            <a:off x="5638800" y="6611938"/>
            <a:ext cx="3505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800000"/>
                </a:solidFill>
              </a:rPr>
              <a:t>Ученый совет 30 мая 2017г</a:t>
            </a:r>
            <a:endParaRPr lang="en-US" altLang="ru-RU" sz="1000">
              <a:latin typeface="Arial Rounded MT Bold" pitchFamily="34" charset="0"/>
            </a:endParaRPr>
          </a:p>
        </p:txBody>
      </p:sp>
      <p:sp>
        <p:nvSpPr>
          <p:cNvPr id="20484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86FDC99-9A54-4328-B183-7F98B1E10ABA}" type="slidenum">
              <a:rPr lang="en-US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ru-RU" sz="1200" smtClean="0">
              <a:solidFill>
                <a:srgbClr val="898989"/>
              </a:solidFill>
            </a:endParaRPr>
          </a:p>
        </p:txBody>
      </p:sp>
      <p:pic>
        <p:nvPicPr>
          <p:cNvPr id="20485" name="Picture 14" descr="KurchatovLogo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800" y="34925"/>
            <a:ext cx="5842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5" descr="coa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7318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38200" y="990600"/>
            <a:ext cx="7467600" cy="4032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39750" indent="-539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  <a:defRPr/>
            </a:pPr>
            <a:r>
              <a:rPr lang="ru-RU" sz="36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Действующие ускорители</a:t>
            </a:r>
          </a:p>
          <a:p>
            <a:pPr marL="539750" indent="-539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  <a:defRPr/>
            </a:pPr>
            <a:r>
              <a:rPr lang="ru-RU" sz="36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ЦКП КАМИКС</a:t>
            </a:r>
          </a:p>
          <a:p>
            <a:pPr marL="539750" indent="-539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  <a:defRPr/>
            </a:pPr>
            <a:r>
              <a:rPr lang="ru-RU" sz="36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проекте </a:t>
            </a:r>
            <a:r>
              <a:rPr lang="en-GB" sz="36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NICA</a:t>
            </a:r>
            <a:endParaRPr lang="en-US" sz="36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39750" indent="-539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  <a:defRPr/>
            </a:pPr>
            <a:r>
              <a:rPr lang="ru-RU" sz="36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международных проектах</a:t>
            </a:r>
          </a:p>
          <a:p>
            <a:pPr marL="539750" indent="-539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  <a:defRPr/>
            </a:pP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BELA</a:t>
            </a:r>
            <a:endParaRPr lang="en-US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tep_summer01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10"/>
          <p:cNvSpPr>
            <a:spLocks noChangeArrowheads="1"/>
          </p:cNvSpPr>
          <p:nvPr/>
        </p:nvSpPr>
        <p:spPr bwMode="auto">
          <a:xfrm>
            <a:off x="5638800" y="6611938"/>
            <a:ext cx="3505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800000"/>
                </a:solidFill>
              </a:rPr>
              <a:t>Ученый совет 30 мая 2017г</a:t>
            </a:r>
            <a:endParaRPr lang="en-US" altLang="ru-RU" sz="1000">
              <a:latin typeface="Arial Rounded MT Bold" pitchFamily="34" charset="0"/>
            </a:endParaRPr>
          </a:p>
        </p:txBody>
      </p:sp>
      <p:sp>
        <p:nvSpPr>
          <p:cNvPr id="3076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873B30C-EADA-42DB-A1FA-014F9CB6F58E}" type="slidenum">
              <a:rPr lang="en-US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ru-RU" sz="1200" smtClean="0">
              <a:solidFill>
                <a:srgbClr val="898989"/>
              </a:solidFill>
            </a:endParaRPr>
          </a:p>
        </p:txBody>
      </p:sp>
      <p:pic>
        <p:nvPicPr>
          <p:cNvPr id="3077" name="Picture 14" descr="KurchatovLogo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800" y="34925"/>
            <a:ext cx="5842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5" descr="coa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7318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38200" y="1377950"/>
            <a:ext cx="7467600" cy="4032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39750" indent="-539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  <a:defRPr/>
            </a:pP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Действующие ускорители</a:t>
            </a:r>
          </a:p>
          <a:p>
            <a:pPr marL="539750" indent="-539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  <a:defRPr/>
            </a:pP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ЦКП КАМИКС</a:t>
            </a:r>
          </a:p>
          <a:p>
            <a:pPr marL="539750" indent="-539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  <a:defRPr/>
            </a:pP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проекте 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NICA</a:t>
            </a:r>
            <a:endParaRPr lang="en-US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39750" indent="-539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  <a:defRPr/>
            </a:pP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международных проектах</a:t>
            </a:r>
          </a:p>
          <a:p>
            <a:pPr marL="539750" indent="-539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  <a:defRPr/>
            </a:pP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BELA</a:t>
            </a:r>
            <a:endParaRPr lang="en-US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itle 17"/>
          <p:cNvSpPr>
            <a:spLocks noGrp="1"/>
          </p:cNvSpPr>
          <p:nvPr>
            <p:ph type="ctrTitle"/>
          </p:nvPr>
        </p:nvSpPr>
        <p:spPr>
          <a:xfrm>
            <a:off x="838200" y="0"/>
            <a:ext cx="7620000" cy="76200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Развитие ускорительного направления. Задачи и возможности. </a:t>
            </a:r>
            <a:endParaRPr lang="en-US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0" descr="itep_summer01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142875" y="1643063"/>
            <a:ext cx="8929688" cy="3714750"/>
          </a:xfrm>
        </p:spPr>
        <p:txBody>
          <a:bodyPr/>
          <a:lstStyle/>
          <a:p>
            <a:pPr>
              <a:defRPr/>
            </a:pPr>
            <a:r>
              <a:rPr lang="en-US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Project </a:t>
            </a:r>
            <a:br>
              <a:rPr lang="en-US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of </a:t>
            </a:r>
            <a:br>
              <a:rPr lang="en-US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Multidiscipline Facility </a:t>
            </a:r>
            <a:r>
              <a:rPr lang="en-US" sz="4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</a:t>
            </a:r>
            <a:r>
              <a:rPr lang="en-US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ased on </a:t>
            </a:r>
            <a:r>
              <a:rPr lang="en-US" sz="4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</a:t>
            </a:r>
            <a:r>
              <a:rPr lang="en-US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 Ion Source </a:t>
            </a:r>
            <a:br>
              <a:rPr lang="en-US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and </a:t>
            </a:r>
            <a:br>
              <a:rPr lang="en-US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4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</a:t>
            </a:r>
            <a:r>
              <a:rPr lang="en-US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inear </a:t>
            </a:r>
            <a:r>
              <a:rPr lang="en-US" sz="4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</a:t>
            </a:r>
            <a:r>
              <a:rPr lang="en-US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ccelerator </a:t>
            </a:r>
            <a:endParaRPr lang="en-US" sz="48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C8B8AA4-46E2-4ADF-A583-BE4846E05593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72851" y="428604"/>
            <a:ext cx="206979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i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BELA</a:t>
            </a:r>
          </a:p>
        </p:txBody>
      </p:sp>
      <p:sp>
        <p:nvSpPr>
          <p:cNvPr id="21510" name="Rectangle 10"/>
          <p:cNvSpPr>
            <a:spLocks noChangeArrowheads="1"/>
          </p:cNvSpPr>
          <p:nvPr/>
        </p:nvSpPr>
        <p:spPr bwMode="auto">
          <a:xfrm>
            <a:off x="5638800" y="6611938"/>
            <a:ext cx="3505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800000"/>
                </a:solidFill>
              </a:rPr>
              <a:t>Ученый совет 30 мая 2017г</a:t>
            </a:r>
            <a:endParaRPr lang="en-US" altLang="ru-RU" sz="1000"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0" descr="itep_summer01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6F1D453-BA41-4DD8-A90E-527B177FA2CA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72851" y="0"/>
            <a:ext cx="206979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i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BELA</a:t>
            </a:r>
          </a:p>
        </p:txBody>
      </p:sp>
      <p:sp>
        <p:nvSpPr>
          <p:cNvPr id="22533" name="Rectangle 10"/>
          <p:cNvSpPr>
            <a:spLocks noChangeArrowheads="1"/>
          </p:cNvSpPr>
          <p:nvPr/>
        </p:nvSpPr>
        <p:spPr bwMode="auto">
          <a:xfrm>
            <a:off x="5638800" y="6611938"/>
            <a:ext cx="3505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800000"/>
                </a:solidFill>
              </a:rPr>
              <a:t>Ученый совет 30 мая 2017г</a:t>
            </a:r>
            <a:endParaRPr lang="en-US" altLang="ru-RU" sz="1000">
              <a:latin typeface="Arial Rounded MT Bold" pitchFamily="34" charset="0"/>
            </a:endParaRPr>
          </a:p>
        </p:txBody>
      </p:sp>
      <p:pic>
        <p:nvPicPr>
          <p:cNvPr id="22534" name="Picture 8" descr="Slide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838200"/>
            <a:ext cx="77216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535" name="Object 3"/>
          <p:cNvGraphicFramePr>
            <a:graphicFrameLocks noChangeAspect="1"/>
          </p:cNvGraphicFramePr>
          <p:nvPr/>
        </p:nvGraphicFramePr>
        <p:xfrm>
          <a:off x="5791200" y="76200"/>
          <a:ext cx="3222625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6" name="Document" r:id="rId5" imgW="5502534" imgH="1709765" progId="Word.Document.12">
                  <p:embed/>
                </p:oleObj>
              </mc:Choice>
              <mc:Fallback>
                <p:oleObj name="Document" r:id="rId5" imgW="5502534" imgH="1709765" progId="Word.Document.1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76200"/>
                        <a:ext cx="3222625" cy="914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0" descr="itep_summer01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214313" y="152400"/>
            <a:ext cx="8929687" cy="642938"/>
          </a:xfrm>
        </p:spPr>
        <p:txBody>
          <a:bodyPr/>
          <a:lstStyle/>
          <a:p>
            <a:pPr>
              <a:defRPr/>
            </a:pPr>
            <a:r>
              <a:rPr lang="en-US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ITEP project</a:t>
            </a:r>
            <a:br>
              <a:rPr lang="en-US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1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3556" name="Object 2"/>
          <p:cNvGraphicFramePr>
            <a:graphicFrameLocks noChangeAspect="1"/>
          </p:cNvGraphicFramePr>
          <p:nvPr/>
        </p:nvGraphicFramePr>
        <p:xfrm>
          <a:off x="739775" y="1455738"/>
          <a:ext cx="8005763" cy="464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0" name="Document" r:id="rId4" imgW="9088002" imgH="5279690" progId="Word.Document.12">
                  <p:embed/>
                </p:oleObj>
              </mc:Choice>
              <mc:Fallback>
                <p:oleObj name="Document" r:id="rId4" imgW="9088002" imgH="5279690" progId="Word.Document.1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775" y="1455738"/>
                        <a:ext cx="8005763" cy="4640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14563" y="685800"/>
            <a:ext cx="47148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at the ITEP facility</a:t>
            </a:r>
          </a:p>
        </p:txBody>
      </p:sp>
      <p:sp>
        <p:nvSpPr>
          <p:cNvPr id="235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BE9B39-FE4D-411F-A6FC-571DF82BC06A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23559" name="Rectangle 10"/>
          <p:cNvSpPr>
            <a:spLocks noChangeArrowheads="1"/>
          </p:cNvSpPr>
          <p:nvPr/>
        </p:nvSpPr>
        <p:spPr bwMode="auto">
          <a:xfrm>
            <a:off x="5638800" y="6611938"/>
            <a:ext cx="3505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800000"/>
                </a:solidFill>
              </a:rPr>
              <a:t>Ученый совет 30 мая 2017г</a:t>
            </a:r>
            <a:endParaRPr lang="en-US" altLang="ru-RU" sz="1000"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tep_summer01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CE8FA49-8EF0-48B1-80AA-A0C88351D1DB}" type="slidenum">
              <a:rPr lang="en-US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ru-RU" sz="1200" smtClean="0">
              <a:solidFill>
                <a:srgbClr val="898989"/>
              </a:solidFill>
            </a:endParaRPr>
          </a:p>
        </p:txBody>
      </p:sp>
      <p:pic>
        <p:nvPicPr>
          <p:cNvPr id="24580" name="Picture 14" descr="KurchatovLogo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800" y="34925"/>
            <a:ext cx="5842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15" descr="coa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7318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" descr="E:\Project\Dubna\inn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88" y="741363"/>
            <a:ext cx="6096000" cy="582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Rectangle 10"/>
          <p:cNvSpPr>
            <a:spLocks noChangeArrowheads="1"/>
          </p:cNvSpPr>
          <p:nvPr/>
        </p:nvSpPr>
        <p:spPr bwMode="auto">
          <a:xfrm>
            <a:off x="5638800" y="6611938"/>
            <a:ext cx="3505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800000"/>
                </a:solidFill>
              </a:rPr>
              <a:t>Ученый совет 30 мая 2017г</a:t>
            </a:r>
            <a:endParaRPr lang="en-US" altLang="ru-RU" sz="1000">
              <a:latin typeface="Arial Rounded MT Bold" pitchFamily="34" charset="0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11188" y="0"/>
            <a:ext cx="7772400" cy="762000"/>
          </a:xfrm>
        </p:spPr>
        <p:txBody>
          <a:bodyPr/>
          <a:lstStyle/>
          <a:p>
            <a:r>
              <a:rPr lang="ru-RU" altLang="ru-RU" b="1" smtClean="0"/>
              <a:t>Per aspera ad astra</a:t>
            </a:r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tep_summer01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10"/>
          <p:cNvSpPr>
            <a:spLocks noChangeArrowheads="1"/>
          </p:cNvSpPr>
          <p:nvPr/>
        </p:nvSpPr>
        <p:spPr bwMode="auto">
          <a:xfrm>
            <a:off x="5638800" y="6611938"/>
            <a:ext cx="3505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800000"/>
                </a:solidFill>
              </a:rPr>
              <a:t>Ученый совет 30 мая 2017г</a:t>
            </a:r>
            <a:endParaRPr lang="en-US" altLang="ru-RU" sz="1000">
              <a:latin typeface="Arial Rounded MT Bold" pitchFamily="34" charset="0"/>
            </a:endParaRPr>
          </a:p>
        </p:txBody>
      </p:sp>
      <p:sp>
        <p:nvSpPr>
          <p:cNvPr id="4100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E972E09-CF8B-4E67-B0B2-2BFBD10B66E6}" type="slidenum">
              <a:rPr lang="en-US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ru-RU" sz="1200" smtClean="0">
              <a:solidFill>
                <a:srgbClr val="898989"/>
              </a:solidFill>
            </a:endParaRPr>
          </a:p>
        </p:txBody>
      </p:sp>
      <p:pic>
        <p:nvPicPr>
          <p:cNvPr id="4101" name="Picture 14" descr="KurchatovLogo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800" y="34925"/>
            <a:ext cx="5842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5" descr="coa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7318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38200" y="1143000"/>
            <a:ext cx="7467600" cy="4032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39750" indent="-539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  <a:defRPr/>
            </a:pP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Действующие ускорители</a:t>
            </a:r>
          </a:p>
          <a:p>
            <a:pPr marL="539750" indent="-539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  <a:defRPr/>
            </a:pPr>
            <a:r>
              <a:rPr lang="ru-RU" sz="3600" b="1" i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ЦКП КАМИКС</a:t>
            </a:r>
          </a:p>
          <a:p>
            <a:pPr marL="539750" indent="-539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  <a:defRPr/>
            </a:pPr>
            <a:r>
              <a:rPr lang="ru-RU" sz="3600" b="1" i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проекте </a:t>
            </a:r>
            <a:r>
              <a:rPr lang="en-GB" sz="3600" b="1" i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NICA</a:t>
            </a:r>
            <a:endParaRPr lang="en-US" sz="3600" b="1" i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39750" indent="-539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  <a:defRPr/>
            </a:pPr>
            <a:r>
              <a:rPr lang="ru-RU" sz="3600" b="1" i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международных проектах</a:t>
            </a:r>
          </a:p>
          <a:p>
            <a:pPr marL="539750" indent="-539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  <a:defRPr/>
            </a:pPr>
            <a:r>
              <a:rPr lang="ru-RU" sz="3600" b="1" i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</a:t>
            </a:r>
            <a:r>
              <a:rPr lang="en-GB" sz="3600" b="1" i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BELA</a:t>
            </a:r>
            <a:endParaRPr lang="en-US" sz="3600" b="1" i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tep_summer01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10"/>
          <p:cNvSpPr>
            <a:spLocks noChangeArrowheads="1"/>
          </p:cNvSpPr>
          <p:nvPr/>
        </p:nvSpPr>
        <p:spPr bwMode="auto">
          <a:xfrm>
            <a:off x="5638800" y="6611938"/>
            <a:ext cx="3505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800000"/>
                </a:solidFill>
              </a:rPr>
              <a:t>Ученый совет 30 мая 2017г</a:t>
            </a:r>
            <a:endParaRPr lang="en-US" altLang="ru-RU" sz="1000">
              <a:latin typeface="Arial Rounded MT Bold" pitchFamily="34" charset="0"/>
            </a:endParaRPr>
          </a:p>
        </p:txBody>
      </p:sp>
      <p:sp>
        <p:nvSpPr>
          <p:cNvPr id="5124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E673B09-D49F-4F6B-9309-DDCFC8998B8E}" type="slidenum">
              <a:rPr lang="en-US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ru-RU" sz="1200" smtClean="0">
              <a:solidFill>
                <a:srgbClr val="898989"/>
              </a:solidFill>
            </a:endParaRPr>
          </a:p>
        </p:txBody>
      </p:sp>
      <p:pic>
        <p:nvPicPr>
          <p:cNvPr id="5125" name="Picture 14" descr="KurchatovLogo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800" y="34925"/>
            <a:ext cx="5842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5" descr="coa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7318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838200" y="76200"/>
            <a:ext cx="7467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 fontScale="825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Линейный ускоритель протонов И-2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1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128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838200"/>
            <a:ext cx="5184775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129" name="Object 2"/>
          <p:cNvGraphicFramePr>
            <a:graphicFrameLocks noChangeAspect="1"/>
          </p:cNvGraphicFramePr>
          <p:nvPr/>
        </p:nvGraphicFramePr>
        <p:xfrm>
          <a:off x="3851275" y="3581400"/>
          <a:ext cx="5259388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Document" r:id="rId8" imgW="5634207" imgH="3246113" progId="Word.Document.8">
                  <p:embed/>
                </p:oleObj>
              </mc:Choice>
              <mc:Fallback>
                <p:oleObj name="Document" r:id="rId8" imgW="5634207" imgH="3246113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75" y="3581400"/>
                        <a:ext cx="5259388" cy="2819400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0" name="TextBox 11"/>
          <p:cNvSpPr txBox="1">
            <a:spLocks noChangeArrowheads="1"/>
          </p:cNvSpPr>
          <p:nvPr/>
        </p:nvSpPr>
        <p:spPr bwMode="auto">
          <a:xfrm>
            <a:off x="5334000" y="1143000"/>
            <a:ext cx="3657600" cy="17541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9388" indent="-179388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Char char="Ø"/>
            </a:pPr>
            <a:r>
              <a:rPr lang="ru-RU" altLang="ru-RU" sz="1800">
                <a:latin typeface="Arial" charset="0"/>
              </a:rPr>
              <a:t>Работы по внешним контрактам (ЗАО «Протон-Электротекс»)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r>
              <a:rPr lang="ru-RU" altLang="ru-RU" sz="1800">
                <a:latin typeface="Arial" charset="0"/>
              </a:rPr>
              <a:t>Исследования в области материаловедения</a:t>
            </a:r>
            <a:endParaRPr lang="en-US" altLang="ru-RU" sz="18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tep_summer01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10"/>
          <p:cNvSpPr>
            <a:spLocks noChangeArrowheads="1"/>
          </p:cNvSpPr>
          <p:nvPr/>
        </p:nvSpPr>
        <p:spPr bwMode="auto">
          <a:xfrm>
            <a:off x="5638800" y="6611938"/>
            <a:ext cx="3505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800000"/>
                </a:solidFill>
              </a:rPr>
              <a:t>Ученый совет 30 мая 2017г</a:t>
            </a:r>
            <a:endParaRPr lang="en-US" altLang="ru-RU" sz="1000">
              <a:latin typeface="Arial Rounded MT Bold" pitchFamily="34" charset="0"/>
            </a:endParaRPr>
          </a:p>
        </p:txBody>
      </p:sp>
      <p:sp>
        <p:nvSpPr>
          <p:cNvPr id="6148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C131B36-5DF3-4521-960C-97661848F4B2}" type="slidenum">
              <a:rPr lang="en-US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ru-RU" sz="1200" smtClean="0">
              <a:solidFill>
                <a:srgbClr val="898989"/>
              </a:solidFill>
            </a:endParaRPr>
          </a:p>
        </p:txBody>
      </p:sp>
      <p:pic>
        <p:nvPicPr>
          <p:cNvPr id="6149" name="Picture 14" descr="KurchatovLogo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800" y="34925"/>
            <a:ext cx="5842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5" descr="coa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7318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333500" y="76200"/>
            <a:ext cx="6477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 fontScale="825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И3 – ускоритель с ПОКФ </a:t>
            </a:r>
            <a:br>
              <a:rPr lang="ru-RU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проект ТВН-ИТЭФ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1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6152" name="Picture 56" descr="I3_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371600"/>
            <a:ext cx="3048000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5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11238"/>
            <a:ext cx="545147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154" name="Object 3"/>
          <p:cNvGraphicFramePr>
            <a:graphicFrameLocks noChangeAspect="1"/>
          </p:cNvGraphicFramePr>
          <p:nvPr/>
        </p:nvGraphicFramePr>
        <p:xfrm>
          <a:off x="4189413" y="3509963"/>
          <a:ext cx="4878387" cy="311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Document" r:id="rId9" imgW="4892144" imgH="3470368" progId="Word.Document.8">
                  <p:embed/>
                </p:oleObj>
              </mc:Choice>
              <mc:Fallback>
                <p:oleObj name="Document" r:id="rId9" imgW="4892144" imgH="3470368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9413" y="3509963"/>
                        <a:ext cx="4878387" cy="3119437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5" name="TextBox 64"/>
          <p:cNvSpPr txBox="1">
            <a:spLocks noChangeArrowheads="1"/>
          </p:cNvSpPr>
          <p:nvPr/>
        </p:nvSpPr>
        <p:spPr bwMode="auto">
          <a:xfrm>
            <a:off x="304800" y="3962400"/>
            <a:ext cx="3657600" cy="2032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9388" indent="-179388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Char char="Ø"/>
            </a:pPr>
            <a:r>
              <a:rPr lang="ru-RU" altLang="ru-RU" sz="1800">
                <a:latin typeface="Arial" charset="0"/>
              </a:rPr>
              <a:t>Исследования в области модификации свойств полупроводниковых устройств пучками углерода, алюминия и т.д. (МИСИС)</a:t>
            </a:r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r>
              <a:rPr lang="ru-RU" altLang="ru-RU" sz="1800">
                <a:latin typeface="Arial" charset="0"/>
              </a:rPr>
              <a:t>Исследования в области материаловедения</a:t>
            </a:r>
            <a:endParaRPr lang="en-US" altLang="ru-RU" sz="18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tep_summer01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10"/>
          <p:cNvSpPr>
            <a:spLocks noChangeArrowheads="1"/>
          </p:cNvSpPr>
          <p:nvPr/>
        </p:nvSpPr>
        <p:spPr bwMode="auto">
          <a:xfrm>
            <a:off x="5638800" y="6611938"/>
            <a:ext cx="3505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800000"/>
                </a:solidFill>
              </a:rPr>
              <a:t>Ученый совет 30 мая 2017г</a:t>
            </a:r>
            <a:endParaRPr lang="en-US" altLang="ru-RU" sz="1000">
              <a:latin typeface="Arial Rounded MT Bold" pitchFamily="34" charset="0"/>
            </a:endParaRPr>
          </a:p>
        </p:txBody>
      </p:sp>
      <p:sp>
        <p:nvSpPr>
          <p:cNvPr id="7172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140F09C-2C20-464A-AD05-297047AB1937}" type="slidenum">
              <a:rPr lang="en-US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ru-RU" sz="1200" smtClean="0">
              <a:solidFill>
                <a:srgbClr val="898989"/>
              </a:solidFill>
            </a:endParaRPr>
          </a:p>
        </p:txBody>
      </p:sp>
      <p:pic>
        <p:nvPicPr>
          <p:cNvPr id="7173" name="Picture 14" descr="KurchatovLogo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800" y="34925"/>
            <a:ext cx="5842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5" descr="coa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7318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333500" y="76200"/>
            <a:ext cx="6477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 fontScale="825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И4 – ускоритель с ПОКФ </a:t>
            </a:r>
            <a:br>
              <a:rPr lang="ru-RU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проект ТВН-ИТЭФ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1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" name="Group 78"/>
          <p:cNvGraphicFramePr>
            <a:graphicFrameLocks/>
          </p:cNvGraphicFramePr>
          <p:nvPr/>
        </p:nvGraphicFramePr>
        <p:xfrm>
          <a:off x="268288" y="1214438"/>
          <a:ext cx="3375025" cy="2060651"/>
        </p:xfrm>
        <a:graphic>
          <a:graphicData uri="http://schemas.openxmlformats.org/drawingml/2006/table">
            <a:tbl>
              <a:tblPr/>
              <a:tblGrid>
                <a:gridCol w="1966349"/>
                <a:gridCol w="568826"/>
                <a:gridCol w="839850"/>
              </a:tblGrid>
              <a:tr h="2243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Operating frequency</a:t>
                      </a:r>
                      <a:endParaRPr kumimoji="0" lang="ru-RU" sz="10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5994" marB="359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MHz</a:t>
                      </a:r>
                      <a:endParaRPr kumimoji="0" lang="ru-RU" sz="1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5994" marB="359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81.36</a:t>
                      </a:r>
                      <a:endParaRPr kumimoji="0" lang="ru-RU" sz="1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5994" marB="3599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39000"/>
                      </a:srgbClr>
                    </a:solidFill>
                  </a:tcPr>
                </a:tc>
              </a:tr>
              <a:tr h="2243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Input / output energy</a:t>
                      </a:r>
                      <a:endParaRPr kumimoji="0" lang="ru-RU" sz="10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5994" marB="359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MeV/u</a:t>
                      </a:r>
                      <a:endParaRPr kumimoji="0" lang="ru-RU" sz="1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5994" marB="359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0.02</a:t>
                      </a:r>
                      <a:r>
                        <a:rPr kumimoji="0" lang="en-US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 / 1.57</a:t>
                      </a:r>
                      <a:endParaRPr kumimoji="0" lang="ru-RU" sz="1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5994" marB="3599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39000"/>
                      </a:srgbClr>
                    </a:solidFill>
                  </a:tcPr>
                </a:tc>
              </a:tr>
              <a:tr h="2243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Total vane length</a:t>
                      </a:r>
                      <a:endParaRPr kumimoji="0" lang="ru-RU" sz="1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5994" marB="359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m</a:t>
                      </a:r>
                      <a:endParaRPr kumimoji="0" lang="ru-RU" sz="1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5994" marB="359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6.26</a:t>
                      </a:r>
                    </a:p>
                  </a:txBody>
                  <a:tcPr marL="72000" marR="72000" marT="35994" marB="3599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39000"/>
                      </a:srgbClr>
                    </a:solidFill>
                  </a:tcPr>
                </a:tc>
              </a:tr>
              <a:tr h="2252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Tank diameter</a:t>
                      </a:r>
                      <a:endParaRPr kumimoji="0" lang="ru-RU" sz="10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5994" marB="359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m</a:t>
                      </a:r>
                      <a:endParaRPr kumimoji="0" lang="ru-RU" sz="1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5994" marB="359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0.564</a:t>
                      </a:r>
                    </a:p>
                  </a:txBody>
                  <a:tcPr marL="72000" marR="72000" marT="35994" marB="3599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39000"/>
                      </a:srgbClr>
                    </a:solidFill>
                  </a:tcPr>
                </a:tc>
              </a:tr>
              <a:tr h="2646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Average aperture radius</a:t>
                      </a:r>
                      <a:endParaRPr kumimoji="0" lang="ru-RU" sz="1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5994" marB="359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mm</a:t>
                      </a:r>
                      <a:endParaRPr kumimoji="0" lang="ru-RU" sz="1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5994" marB="359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72000" marR="72000" marT="35994" marB="3599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39000"/>
                      </a:srgbClr>
                    </a:solidFill>
                  </a:tcPr>
                </a:tc>
              </a:tr>
              <a:tr h="2243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Electrode curvature</a:t>
                      </a:r>
                      <a:endParaRPr kumimoji="0" lang="ru-RU" sz="1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5994" marB="359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mm</a:t>
                      </a:r>
                      <a:endParaRPr kumimoji="0" lang="ru-RU" sz="1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5994" marB="359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7.</a:t>
                      </a:r>
                      <a:r>
                        <a:rPr kumimoji="0" lang="en-US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ru-RU" sz="1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5994" marB="3599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39000"/>
                      </a:srgbClr>
                    </a:solidFill>
                  </a:tcPr>
                </a:tc>
              </a:tr>
              <a:tr h="2243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Quality factor</a:t>
                      </a:r>
                      <a:endParaRPr kumimoji="0" lang="ru-RU" sz="1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5994" marB="359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5994" marB="359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1</a:t>
                      </a:r>
                      <a:r>
                        <a:rPr kumimoji="0" lang="en-US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11</a:t>
                      </a:r>
                      <a:r>
                        <a:rPr kumimoji="0" lang="ru-RU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00</a:t>
                      </a:r>
                    </a:p>
                  </a:txBody>
                  <a:tcPr marL="72000" marR="72000" marT="35994" marB="3599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39000"/>
                      </a:srgbClr>
                    </a:solidFill>
                  </a:tcPr>
                </a:tc>
              </a:tr>
              <a:tr h="2243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Vane-vane RF voltage</a:t>
                      </a:r>
                      <a:endParaRPr kumimoji="0" lang="ru-RU" sz="1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5994" marB="359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kV</a:t>
                      </a:r>
                      <a:endParaRPr kumimoji="0" lang="ru-RU" sz="1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5994" marB="359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182.5</a:t>
                      </a:r>
                      <a:endParaRPr kumimoji="0" lang="ru-RU" sz="1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5994" marB="3599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39000"/>
                      </a:srgbClr>
                    </a:solidFill>
                  </a:tcPr>
                </a:tc>
              </a:tr>
              <a:tr h="2243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RF power dissipation</a:t>
                      </a:r>
                      <a:endParaRPr kumimoji="0" lang="ru-RU" sz="1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Symbol" pitchFamily="18" charset="2"/>
                      </a:endParaRPr>
                    </a:p>
                  </a:txBody>
                  <a:tcPr marL="72000" marR="72000" marT="35994" marB="359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kW</a:t>
                      </a:r>
                      <a:endParaRPr kumimoji="0" lang="ru-RU" sz="10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5994" marB="359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510</a:t>
                      </a:r>
                      <a:endParaRPr kumimoji="0" lang="ru-RU" sz="10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72000" marT="35994" marB="3599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>
                        <a:alpha val="39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7218" name="Picture 3" descr="RFQ-apr07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3586163"/>
            <a:ext cx="2000250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9" name="Picture 2" descr="DSC_01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3500438"/>
            <a:ext cx="2913063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0" name="Picture 6" descr="IMG_20150714_110322.jpg"/>
          <p:cNvPicPr>
            <a:picLocks noChangeAspect="1"/>
          </p:cNvPicPr>
          <p:nvPr/>
        </p:nvPicPr>
        <p:blipFill>
          <a:blip r:embed="rId8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1428750"/>
            <a:ext cx="24003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88" y="2357438"/>
            <a:ext cx="25257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2" name="Picture 8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57688" y="1143000"/>
            <a:ext cx="742950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tep_summer01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10"/>
          <p:cNvSpPr>
            <a:spLocks noChangeArrowheads="1"/>
          </p:cNvSpPr>
          <p:nvPr/>
        </p:nvSpPr>
        <p:spPr bwMode="auto">
          <a:xfrm>
            <a:off x="5638800" y="6611938"/>
            <a:ext cx="3505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800000"/>
                </a:solidFill>
              </a:rPr>
              <a:t>Ученый совет 30 мая 2017г</a:t>
            </a:r>
            <a:endParaRPr lang="en-US" altLang="ru-RU" sz="1000">
              <a:latin typeface="Arial Rounded MT Bold" pitchFamily="34" charset="0"/>
            </a:endParaRPr>
          </a:p>
        </p:txBody>
      </p:sp>
      <p:sp>
        <p:nvSpPr>
          <p:cNvPr id="8196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49437E1-C2F5-43FE-8E29-A2E7007FA7E0}" type="slidenum">
              <a:rPr lang="en-US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ru-RU" sz="1200" smtClean="0">
              <a:solidFill>
                <a:srgbClr val="898989"/>
              </a:solidFill>
            </a:endParaRPr>
          </a:p>
        </p:txBody>
      </p:sp>
      <p:pic>
        <p:nvPicPr>
          <p:cNvPr id="8197" name="Picture 14" descr="KurchatovLogo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800" y="34925"/>
            <a:ext cx="5842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5" descr="coa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7318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57188" y="101600"/>
            <a:ext cx="8497887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Тяжело Ионный Прототип – ТИПр-1</a:t>
            </a:r>
            <a:endParaRPr lang="en-GB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  <a:defRPr/>
            </a:pP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Стенд Облучения Реакторных </a:t>
            </a:r>
            <a:r>
              <a:rPr lang="ru-RU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МАТериалов</a:t>
            </a: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- СОРМАТ</a:t>
            </a:r>
          </a:p>
        </p:txBody>
      </p:sp>
      <p:grpSp>
        <p:nvGrpSpPr>
          <p:cNvPr id="8200" name="Group 20"/>
          <p:cNvGrpSpPr>
            <a:grpSpLocks/>
          </p:cNvGrpSpPr>
          <p:nvPr/>
        </p:nvGrpSpPr>
        <p:grpSpPr bwMode="auto">
          <a:xfrm>
            <a:off x="1600200" y="1676400"/>
            <a:ext cx="5943600" cy="4718050"/>
            <a:chOff x="1295400" y="1676400"/>
            <a:chExt cx="5943600" cy="4718345"/>
          </a:xfrm>
        </p:grpSpPr>
        <p:pic>
          <p:nvPicPr>
            <p:cNvPr id="8204" name="Picture 3" descr="DSC0218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1676400"/>
              <a:ext cx="5943600" cy="4718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5" name="TextBox 13"/>
            <p:cNvSpPr txBox="1">
              <a:spLocks noChangeArrowheads="1"/>
            </p:cNvSpPr>
            <p:nvPr/>
          </p:nvSpPr>
          <p:spPr bwMode="auto">
            <a:xfrm>
              <a:off x="3657600" y="1905000"/>
              <a:ext cx="121920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800">
                  <a:latin typeface="Arial" charset="0"/>
                </a:rPr>
                <a:t>ТИПр-1</a:t>
              </a:r>
              <a:endParaRPr lang="en-US" altLang="ru-RU" sz="1800">
                <a:latin typeface="Arial" charset="0"/>
              </a:endParaRPr>
            </a:p>
          </p:txBody>
        </p:sp>
        <p:cxnSp>
          <p:nvCxnSpPr>
            <p:cNvPr id="16" name="Straight Arrow Connector 15"/>
            <p:cNvCxnSpPr>
              <a:stCxn id="8205" idx="2"/>
            </p:cNvCxnSpPr>
            <p:nvPr/>
          </p:nvCxnSpPr>
          <p:spPr>
            <a:xfrm rot="16200000" flipH="1">
              <a:off x="3913160" y="2628965"/>
              <a:ext cx="860479" cy="152400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07" name="TextBox 16"/>
            <p:cNvSpPr txBox="1">
              <a:spLocks noChangeArrowheads="1"/>
            </p:cNvSpPr>
            <p:nvPr/>
          </p:nvSpPr>
          <p:spPr bwMode="auto">
            <a:xfrm>
              <a:off x="1295400" y="3657600"/>
              <a:ext cx="121920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800">
                  <a:latin typeface="Arial" charset="0"/>
                </a:rPr>
                <a:t>СОРМАТ</a:t>
              </a:r>
              <a:endParaRPr lang="en-US" altLang="ru-RU" sz="1800">
                <a:latin typeface="Arial" charset="0"/>
              </a:endParaRPr>
            </a:p>
          </p:txBody>
        </p:sp>
        <p:cxnSp>
          <p:nvCxnSpPr>
            <p:cNvPr id="18" name="Straight Arrow Connector 17"/>
            <p:cNvCxnSpPr>
              <a:stCxn id="8207" idx="0"/>
            </p:cNvCxnSpPr>
            <p:nvPr/>
          </p:nvCxnSpPr>
          <p:spPr>
            <a:xfrm rot="5400000" flipH="1" flipV="1">
              <a:off x="2019288" y="3162412"/>
              <a:ext cx="381024" cy="609600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8201" name="Object 3"/>
          <p:cNvGraphicFramePr>
            <a:graphicFrameLocks noChangeAspect="1"/>
          </p:cNvGraphicFramePr>
          <p:nvPr/>
        </p:nvGraphicFramePr>
        <p:xfrm>
          <a:off x="6019800" y="1676400"/>
          <a:ext cx="3048000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9" name="Document" r:id="rId8" imgW="5328313" imgH="2804083" progId="Word.Document.8">
                  <p:embed/>
                </p:oleObj>
              </mc:Choice>
              <mc:Fallback>
                <p:oleObj name="Document" r:id="rId8" imgW="5328313" imgH="2804083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676400"/>
                        <a:ext cx="3048000" cy="1676400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02" name="Object 4"/>
          <p:cNvGraphicFramePr>
            <a:graphicFrameLocks noChangeAspect="1"/>
          </p:cNvGraphicFramePr>
          <p:nvPr/>
        </p:nvGraphicFramePr>
        <p:xfrm>
          <a:off x="228600" y="4195763"/>
          <a:ext cx="2808288" cy="1366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0" name="Document" r:id="rId10" imgW="4640231" imgH="2184593" progId="Word.Document.8">
                  <p:embed/>
                </p:oleObj>
              </mc:Choice>
              <mc:Fallback>
                <p:oleObj name="Document" r:id="rId10" imgW="4640231" imgH="2184593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195763"/>
                        <a:ext cx="2808288" cy="1366837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3" name="Rectangle 25"/>
          <p:cNvSpPr>
            <a:spLocks noChangeArrowheads="1"/>
          </p:cNvSpPr>
          <p:nvPr/>
        </p:nvSpPr>
        <p:spPr bwMode="auto">
          <a:xfrm>
            <a:off x="4495800" y="4876800"/>
            <a:ext cx="4572000" cy="17541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charset="0"/>
              </a:rPr>
              <a:t>Работы по контрактам в рамках РНФ, РФФИ, контрактов с внешними заказчиками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charset="0"/>
              </a:rPr>
              <a:t>(НИЦ «Курчатовский институт»,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charset="0"/>
              </a:rPr>
              <a:t>НИЦ «КИ»- ЦНИИ КМ «Прометей», ВНИИА им. Духова и др.)</a:t>
            </a:r>
            <a:endParaRPr lang="en-US" altLang="ru-RU" sz="18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tep_summer01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10"/>
          <p:cNvSpPr>
            <a:spLocks noChangeArrowheads="1"/>
          </p:cNvSpPr>
          <p:nvPr/>
        </p:nvSpPr>
        <p:spPr bwMode="auto">
          <a:xfrm>
            <a:off x="5638800" y="6611938"/>
            <a:ext cx="3505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800000"/>
                </a:solidFill>
              </a:rPr>
              <a:t>Ученый совет 30 мая 2017г</a:t>
            </a:r>
            <a:endParaRPr lang="en-US" altLang="ru-RU" sz="1000">
              <a:latin typeface="Arial Rounded MT Bold" pitchFamily="34" charset="0"/>
            </a:endParaRPr>
          </a:p>
        </p:txBody>
      </p:sp>
      <p:sp>
        <p:nvSpPr>
          <p:cNvPr id="9220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E32CF34-405C-4892-819C-314E4ADE44F8}" type="slidenum">
              <a:rPr lang="en-US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ru-RU" sz="1200" smtClean="0">
              <a:solidFill>
                <a:srgbClr val="898989"/>
              </a:solidFill>
            </a:endParaRPr>
          </a:p>
        </p:txBody>
      </p:sp>
      <p:pic>
        <p:nvPicPr>
          <p:cNvPr id="9221" name="Picture 14" descr="KurchatovLogo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800" y="34925"/>
            <a:ext cx="5842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5" descr="coa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7318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57188" y="101600"/>
            <a:ext cx="8497887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Тяжело Ионный Прототип – ТИПр-1</a:t>
            </a:r>
            <a:endParaRPr lang="en-GB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  <a:defRPr/>
            </a:pP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исследование энергетических потерь </a:t>
            </a:r>
          </a:p>
          <a:p>
            <a:pPr algn="ctr">
              <a:spcBef>
                <a:spcPts val="0"/>
              </a:spcBef>
              <a:defRPr/>
            </a:pP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тяжелых ионов в плазме</a:t>
            </a:r>
            <a:endParaRPr lang="ru-RU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4" name="Содержимое 3" descr="001Сборка Линии Типр с плазменной мишенью вар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13" y="1508125"/>
            <a:ext cx="7140575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5" name="Group 20"/>
          <p:cNvGrpSpPr>
            <a:grpSpLocks/>
          </p:cNvGrpSpPr>
          <p:nvPr/>
        </p:nvGrpSpPr>
        <p:grpSpPr bwMode="auto">
          <a:xfrm>
            <a:off x="873125" y="4267200"/>
            <a:ext cx="7397750" cy="2339975"/>
            <a:chOff x="1447800" y="4191000"/>
            <a:chExt cx="7397080" cy="2339341"/>
          </a:xfrm>
        </p:grpSpPr>
        <p:pic>
          <p:nvPicPr>
            <p:cNvPr id="9226" name="Содержимое 3" descr="мод-е на ПМ_Q3+Q4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4191000"/>
              <a:ext cx="3816424" cy="2339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7" name="Рисунок 4" descr="output_ПМ_Q3+Q4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4223328"/>
              <a:ext cx="2520280" cy="2274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tep_summer01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10"/>
          <p:cNvSpPr>
            <a:spLocks noChangeArrowheads="1"/>
          </p:cNvSpPr>
          <p:nvPr/>
        </p:nvSpPr>
        <p:spPr bwMode="auto">
          <a:xfrm>
            <a:off x="5638800" y="6611938"/>
            <a:ext cx="3505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800000"/>
                </a:solidFill>
              </a:rPr>
              <a:t>Ученый совет 30 мая 2017г</a:t>
            </a:r>
            <a:endParaRPr lang="en-US" altLang="ru-RU" sz="1000">
              <a:latin typeface="Arial Rounded MT Bold" pitchFamily="34" charset="0"/>
            </a:endParaRPr>
          </a:p>
        </p:txBody>
      </p:sp>
      <p:sp>
        <p:nvSpPr>
          <p:cNvPr id="10244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EBD01A8-280F-40FF-BF09-7DF852C78A20}" type="slidenum">
              <a:rPr lang="en-US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ru-RU" sz="1200" smtClean="0">
              <a:solidFill>
                <a:srgbClr val="898989"/>
              </a:solidFill>
            </a:endParaRPr>
          </a:p>
        </p:txBody>
      </p:sp>
      <p:pic>
        <p:nvPicPr>
          <p:cNvPr id="10245" name="Picture 14" descr="KurchatovLogo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800" y="34925"/>
            <a:ext cx="5842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5" descr="coa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7318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38200" y="1066800"/>
            <a:ext cx="7467600" cy="4032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39750" indent="-539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  <a:defRPr/>
            </a:pPr>
            <a:r>
              <a:rPr lang="ru-RU" sz="36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Действующие ускорители</a:t>
            </a:r>
          </a:p>
          <a:p>
            <a:pPr marL="539750" indent="-539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  <a:defRPr/>
            </a:pP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ЦКП КАМИКС</a:t>
            </a:r>
          </a:p>
          <a:p>
            <a:pPr marL="539750" indent="-539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  <a:defRPr/>
            </a:pPr>
            <a:r>
              <a:rPr lang="ru-RU" sz="36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проекте </a:t>
            </a:r>
            <a:r>
              <a:rPr lang="en-GB" sz="36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NICA</a:t>
            </a:r>
            <a:endParaRPr lang="en-US" sz="36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39750" indent="-539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  <a:defRPr/>
            </a:pPr>
            <a:r>
              <a:rPr lang="ru-RU" sz="36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международных проектах</a:t>
            </a:r>
          </a:p>
          <a:p>
            <a:pPr marL="539750" indent="-539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  <a:defRPr/>
            </a:pPr>
            <a:r>
              <a:rPr lang="ru-RU" sz="36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</a:t>
            </a:r>
            <a:r>
              <a:rPr lang="en-GB" sz="36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BELA</a:t>
            </a:r>
            <a:endParaRPr lang="en-US" sz="36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1449</TotalTime>
  <Words>709</Words>
  <Application>Microsoft Office PowerPoint</Application>
  <PresentationFormat>Экран (4:3)</PresentationFormat>
  <Paragraphs>207</Paragraphs>
  <Slides>23</Slides>
  <Notes>20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23</vt:i4>
      </vt:variant>
    </vt:vector>
  </HeadingPairs>
  <TitlesOfParts>
    <vt:vector size="34" baseType="lpstr">
      <vt:lpstr>Arial</vt:lpstr>
      <vt:lpstr>Calibri</vt:lpstr>
      <vt:lpstr>Arial Rounded MT Bold</vt:lpstr>
      <vt:lpstr>Wingdings</vt:lpstr>
      <vt:lpstr>Symbol</vt:lpstr>
      <vt:lpstr>Times New Roman</vt:lpstr>
      <vt:lpstr>Arial Black</vt:lpstr>
      <vt:lpstr>Office Theme</vt:lpstr>
      <vt:lpstr>Документ Microsoft Office Word 97 - 2003</vt:lpstr>
      <vt:lpstr>Документ Microsoft Office Word</vt:lpstr>
      <vt:lpstr>Microsoft Office Word Document</vt:lpstr>
      <vt:lpstr>Развитие ускорительного направления.  Задачи и возможности. </vt:lpstr>
      <vt:lpstr>Развитие ускорительного направления. Задачи и возможности.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Project  of  Multidiscipline Facility Based on ECR Ion Source  and  Linear Accelerator </vt:lpstr>
      <vt:lpstr>Презентация PowerPoint</vt:lpstr>
      <vt:lpstr>ITEP project </vt:lpstr>
      <vt:lpstr>Per aspera ad astra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tvk</dc:creator>
  <cp:lastModifiedBy>Васильев</cp:lastModifiedBy>
  <cp:revision>182</cp:revision>
  <dcterms:created xsi:type="dcterms:W3CDTF">2016-03-01T06:56:30Z</dcterms:created>
  <dcterms:modified xsi:type="dcterms:W3CDTF">2017-07-04T09:06:40Z</dcterms:modified>
</cp:coreProperties>
</file>